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71"/>
  </p:handoutMasterIdLst>
  <p:sldIdLst>
    <p:sldId id="304" r:id="rId3"/>
    <p:sldId id="10049" r:id="rId5"/>
    <p:sldId id="308" r:id="rId6"/>
    <p:sldId id="301" r:id="rId7"/>
    <p:sldId id="10051" r:id="rId8"/>
    <p:sldId id="10052" r:id="rId9"/>
    <p:sldId id="10053" r:id="rId10"/>
    <p:sldId id="10056" r:id="rId11"/>
    <p:sldId id="10054" r:id="rId12"/>
    <p:sldId id="10055" r:id="rId13"/>
    <p:sldId id="10058" r:id="rId14"/>
    <p:sldId id="10057" r:id="rId15"/>
    <p:sldId id="10050" r:id="rId16"/>
    <p:sldId id="10061" r:id="rId17"/>
    <p:sldId id="10060" r:id="rId18"/>
    <p:sldId id="10130" r:id="rId19"/>
    <p:sldId id="10135" r:id="rId20"/>
    <p:sldId id="10139" r:id="rId21"/>
    <p:sldId id="10136" r:id="rId22"/>
    <p:sldId id="10132" r:id="rId23"/>
    <p:sldId id="10131" r:id="rId24"/>
    <p:sldId id="10062" r:id="rId25"/>
    <p:sldId id="6039" r:id="rId26"/>
    <p:sldId id="10133" r:id="rId27"/>
    <p:sldId id="10134" r:id="rId28"/>
    <p:sldId id="10205" r:id="rId29"/>
    <p:sldId id="10206" r:id="rId30"/>
    <p:sldId id="10140" r:id="rId31"/>
    <p:sldId id="10141" r:id="rId32"/>
    <p:sldId id="10142" r:id="rId33"/>
    <p:sldId id="10149" r:id="rId34"/>
    <p:sldId id="10143" r:id="rId35"/>
    <p:sldId id="10145" r:id="rId36"/>
    <p:sldId id="10146" r:id="rId37"/>
    <p:sldId id="10148" r:id="rId38"/>
    <p:sldId id="10150" r:id="rId39"/>
    <p:sldId id="10151" r:id="rId40"/>
    <p:sldId id="10152" r:id="rId41"/>
    <p:sldId id="10153" r:id="rId42"/>
    <p:sldId id="10155" r:id="rId43"/>
    <p:sldId id="10154" r:id="rId44"/>
    <p:sldId id="10156" r:id="rId45"/>
    <p:sldId id="10157" r:id="rId46"/>
    <p:sldId id="10158" r:id="rId47"/>
    <p:sldId id="10159" r:id="rId48"/>
    <p:sldId id="10160" r:id="rId49"/>
    <p:sldId id="10162" r:id="rId50"/>
    <p:sldId id="10163" r:id="rId51"/>
    <p:sldId id="9960" r:id="rId52"/>
    <p:sldId id="10167" r:id="rId53"/>
    <p:sldId id="10147" r:id="rId54"/>
    <p:sldId id="10164" r:id="rId55"/>
    <p:sldId id="10168" r:id="rId56"/>
    <p:sldId id="10165" r:id="rId57"/>
    <p:sldId id="10169" r:id="rId58"/>
    <p:sldId id="10166" r:id="rId59"/>
    <p:sldId id="10170" r:id="rId60"/>
    <p:sldId id="10265" r:id="rId61"/>
    <p:sldId id="10266" r:id="rId62"/>
    <p:sldId id="9982" r:id="rId63"/>
    <p:sldId id="10171" r:id="rId64"/>
    <p:sldId id="10287" r:id="rId65"/>
    <p:sldId id="10288" r:id="rId66"/>
    <p:sldId id="9983" r:id="rId67"/>
    <p:sldId id="10290" r:id="rId68"/>
    <p:sldId id="10286" r:id="rId69"/>
    <p:sldId id="6034" r:id="rId70"/>
  </p:sldIdLst>
  <p:sldSz cx="9144000" cy="5143500" type="screen16x9"/>
  <p:notesSz cx="6858000" cy="9144000"/>
  <p:custDataLst>
    <p:tags r:id="rId7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6" userDrawn="1">
          <p15:clr>
            <a:srgbClr val="A4A3A4"/>
          </p15:clr>
        </p15:guide>
        <p15:guide id="2" pos="2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autoAdjust="0"/>
    <p:restoredTop sz="89363"/>
  </p:normalViewPr>
  <p:slideViewPr>
    <p:cSldViewPr snapToGrid="0" snapToObjects="1" showGuides="1">
      <p:cViewPr varScale="1">
        <p:scale>
          <a:sx n="146" d="100"/>
          <a:sy n="146" d="100"/>
        </p:scale>
        <p:origin x="424" y="184"/>
      </p:cViewPr>
      <p:guideLst>
        <p:guide orient="horz" pos="1556"/>
        <p:guide pos="2836"/>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54.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测试需求分析、探索式测试、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SBTM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、自动化测试脚本开发与维护</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Selenium</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的系统功能测试实验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Font typeface="Wingdings" panose="05000000000000000000" pitchFamily="2" charset="2"/>
              <a:buChar char=""/>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部署自动化测试框架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十一、</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功能测试自动化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0" dirty="0">
                <a:solidFill>
                  <a:srgbClr val="262626"/>
                </a:solidFill>
                <a:effectLst/>
                <a:latin typeface="Calibri" panose="020F0502020204030204" pitchFamily="34" charset="0"/>
                <a:ea typeface="微软雅黑" panose="020B0503020204020204" pitchFamily="34" charset="-122"/>
                <a:cs typeface="Arial" panose="020B0604020202020204" pitchFamily="34" charset="0"/>
              </a:rPr>
              <a:t>面</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向接口的自动化测试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客户端的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Cypress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Android</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应用的</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UI</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数据驱动</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关键字驱动</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自动化测试框架</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9.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2.xml"/><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tags" Target="../tags/tag5.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6.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7.xml"/><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bg>
      <p:bgPr>
        <a:blipFill>
          <a:blip r:embed="rId2">
            <a:duotone>
              <a:schemeClr val="accent2">
                <a:shade val="45000"/>
                <a:satMod val="135000"/>
              </a:schemeClr>
              <a:prstClr val="white"/>
            </a:duotone>
          </a:blip>
          <a:stretch>
            <a:fillRect/>
          </a:stretch>
        </a:blipFill>
        <a:effectLst/>
      </p:bgPr>
    </p:bg>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3">
            <a:duotone>
              <a:schemeClr val="accent2">
                <a:shade val="45000"/>
                <a:satMod val="135000"/>
              </a:schemeClr>
              <a:prstClr val="white"/>
            </a:duotone>
          </a:blip>
          <a:srcRect t="7906" b="7906"/>
          <a:stretch>
            <a:fillRect/>
          </a:stretch>
        </p:blipFill>
        <p:spPr>
          <a:xfrm>
            <a:off x="-2" y="11421"/>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0" name="图片 9"/>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64380"/>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tags" Target="../tags/tag20.xml"/><Relationship Id="rId4" Type="http://schemas.openxmlformats.org/officeDocument/2006/relationships/image" Target="../media/image17.png"/><Relationship Id="rId3" Type="http://schemas.openxmlformats.org/officeDocument/2006/relationships/tags" Target="../tags/tag19.xml"/><Relationship Id="rId2" Type="http://schemas.openxmlformats.org/officeDocument/2006/relationships/image" Target="../media/image16.png"/><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28.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tags" Target="../tags/tag30.xml"/><Relationship Id="rId2" Type="http://schemas.openxmlformats.org/officeDocument/2006/relationships/image" Target="../media/image28.png"/><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32.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tags" Target="../tags/tag34.xml"/><Relationship Id="rId2" Type="http://schemas.openxmlformats.org/officeDocument/2006/relationships/image" Target="../media/image32.png"/><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tags" Target="../tags/tag3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tags" Target="../tags/tag3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39.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0.png"/><Relationship Id="rId3" Type="http://schemas.openxmlformats.org/officeDocument/2006/relationships/tags" Target="../tags/tag41.xml"/><Relationship Id="rId2" Type="http://schemas.openxmlformats.org/officeDocument/2006/relationships/image" Target="../media/image39.png"/><Relationship Id="rId1" Type="http://schemas.openxmlformats.org/officeDocument/2006/relationships/tags" Target="../tags/tag4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5.jpeg"/><Relationship Id="rId7" Type="http://schemas.openxmlformats.org/officeDocument/2006/relationships/tags" Target="../tags/tag45.xml"/><Relationship Id="rId6" Type="http://schemas.openxmlformats.org/officeDocument/2006/relationships/image" Target="../media/image44.png"/><Relationship Id="rId5" Type="http://schemas.openxmlformats.org/officeDocument/2006/relationships/tags" Target="../tags/tag44.xml"/><Relationship Id="rId4" Type="http://schemas.openxmlformats.org/officeDocument/2006/relationships/image" Target="../media/image43.png"/><Relationship Id="rId3" Type="http://schemas.openxmlformats.org/officeDocument/2006/relationships/tags" Target="../tags/tag43.xml"/><Relationship Id="rId2" Type="http://schemas.openxmlformats.org/officeDocument/2006/relationships/image" Target="../media/image42.png"/><Relationship Id="rId1" Type="http://schemas.openxmlformats.org/officeDocument/2006/relationships/tags" Target="../tags/tag4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tags" Target="../tags/tag4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tags" Target="../tags/tag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tags" Target="../tags/tag5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tags" Target="../tags/tag5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tags" Target="../tags/tag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6.xml"/><Relationship Id="rId4" Type="http://schemas.openxmlformats.org/officeDocument/2006/relationships/image" Target="../media/image14.png"/><Relationship Id="rId3" Type="http://schemas.openxmlformats.org/officeDocument/2006/relationships/tags" Target="../tags/tag15.xml"/><Relationship Id="rId2" Type="http://schemas.openxmlformats.org/officeDocument/2006/relationships/image" Target="../media/image13.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537181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6</a:t>
            </a:r>
            <a:r>
              <a:rPr kumimoji="1" lang="zh-CN" altLang="en-US" sz="3600" b="1" dirty="0">
                <a:solidFill>
                  <a:srgbClr val="FFC000"/>
                </a:solidFill>
                <a:latin typeface="Tahoma" panose="020B0604030504040204" charset="0"/>
              </a:rPr>
              <a:t>章 </a:t>
            </a:r>
            <a:r>
              <a:rPr kumimoji="1" lang="zh-CN" altLang="zh-CN" sz="3600" b="1" dirty="0">
                <a:solidFill>
                  <a:srgbClr val="FFC000"/>
                </a:solidFill>
                <a:latin typeface="Tahoma" panose="020B0604030504040204" charset="0"/>
              </a:rPr>
              <a:t>系统测试 </a:t>
            </a:r>
            <a:endParaRPr kumimoji="1" lang="zh-CN" altLang="en-US" sz="3600" b="1" dirty="0">
              <a:solidFill>
                <a:srgbClr val="FFC000"/>
              </a:solidFill>
              <a:latin typeface="Tahoma" panose="020B0604030504040204" charset="0"/>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系统功能测试的基本思路</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明确质量要求和测试</a:t>
            </a:r>
            <a:r>
              <a:rPr lang="zh-CN" altLang="en-US" sz="2000" dirty="0">
                <a:latin typeface="微软雅黑" panose="020B0503020204020204" pitchFamily="34" charset="-122"/>
                <a:ea typeface="微软雅黑" panose="020B0503020204020204" pitchFamily="34" charset="-122"/>
              </a:rPr>
              <a:t>目标</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阅读需求文档，分析被测功能，列出测试</a:t>
            </a:r>
            <a:r>
              <a:rPr lang="zh-CN" altLang="en-US" sz="2000" dirty="0">
                <a:latin typeface="微软雅黑" panose="020B0503020204020204" pitchFamily="34" charset="-122"/>
                <a:ea typeface="微软雅黑" panose="020B0503020204020204" pitchFamily="34" charset="-122"/>
              </a:rPr>
              <a:t>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选择合适的测试方法和</a:t>
            </a:r>
            <a:r>
              <a:rPr lang="zh-CN" altLang="en-US" sz="2000" dirty="0">
                <a:latin typeface="微软雅黑" panose="020B0503020204020204" pitchFamily="34" charset="-122"/>
                <a:ea typeface="微软雅黑" panose="020B0503020204020204" pitchFamily="34" charset="-122"/>
              </a:rPr>
              <a:t>工具</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设计测试策略，设计测试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准备测试数据，搭建测试环境，执行测试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分析测试结果，评估测试的</a:t>
            </a:r>
            <a:r>
              <a:rPr lang="zh-CN" altLang="en-US" sz="2000" dirty="0">
                <a:latin typeface="微软雅黑" panose="020B0503020204020204" pitchFamily="34" charset="-122"/>
                <a:ea typeface="微软雅黑" panose="020B0503020204020204" pitchFamily="34" charset="-122"/>
              </a:rPr>
              <a:t>充分性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提交测试</a:t>
            </a:r>
            <a:r>
              <a:rPr lang="zh-CN" altLang="en-US" sz="2000" dirty="0">
                <a:latin typeface="微软雅黑" panose="020B0503020204020204" pitchFamily="34" charset="-122"/>
                <a:ea typeface="微软雅黑" panose="020B0503020204020204" pitchFamily="34" charset="-122"/>
              </a:rPr>
              <a:t>报告</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custDataLst>
              <p:tags r:id="rId1"/>
            </p:custDataLst>
          </p:nvPr>
        </p:nvPicPr>
        <p:blipFill>
          <a:blip r:embed="rId2"/>
          <a:stretch>
            <a:fillRect/>
          </a:stretch>
        </p:blipFill>
        <p:spPr>
          <a:xfrm>
            <a:off x="2916555" y="200660"/>
            <a:ext cx="4406900" cy="4556760"/>
          </a:xfrm>
          <a:prstGeom prst="rect">
            <a:avLst/>
          </a:prstGeom>
        </p:spPr>
      </p:pic>
    </p:spTree>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功能测试</a:t>
            </a:r>
            <a:r>
              <a:rPr kumimoji="1" lang="zh-CN" altLang="en-US" sz="2400" dirty="0" err="1">
                <a:sym typeface="+mn-ea"/>
              </a:rPr>
              <a:t>要点</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每项功能符合实际要求</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系统的界面清晰、美观</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菜单、按钮操作正常、灵活，能处理一些异常操作</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能接受正确的数据输入，对异常输入的容错处理</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数据的输出结果准确，格式清晰，可以保存和读取</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功能逻辑清楚，符合使用者习惯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系统的各种状态按照业务流程而变化，并保持稳定</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由于软件规模通常较为庞大，系统测试通常采用黑盒测试技术</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等价类划分，边界值分析，</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zh-CN" sz="2400" dirty="0">
                <a:sym typeface="+mn-ea"/>
              </a:rPr>
              <a:t>面向</a:t>
            </a:r>
            <a:r>
              <a:rPr lang="zh-CN" altLang="en-US" sz="2400" dirty="0">
                <a:sym typeface="+mn-ea"/>
              </a:rPr>
              <a:t>接口</a:t>
            </a:r>
            <a:r>
              <a:rPr lang="zh-CN" altLang="zh-CN" sz="2400" dirty="0">
                <a:sym typeface="+mn-ea"/>
              </a:rPr>
              <a:t>的功能测试 </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常见的接口包括</a:t>
            </a:r>
            <a:r>
              <a:rPr lang="en-US" altLang="zh-CN" sz="2000" dirty="0">
                <a:latin typeface="微软雅黑" panose="020B0503020204020204" pitchFamily="34" charset="-122"/>
                <a:ea typeface="微软雅黑" panose="020B0503020204020204" pitchFamily="34" charset="-122"/>
                <a:sym typeface="+mn-ea"/>
              </a:rPr>
              <a:t>HTTP</a:t>
            </a:r>
            <a:r>
              <a:rPr lang="zh-CN" altLang="en-US" sz="2000" dirty="0">
                <a:latin typeface="微软雅黑" panose="020B0503020204020204" pitchFamily="34" charset="-122"/>
                <a:ea typeface="微软雅黑" panose="020B0503020204020204" pitchFamily="34" charset="-122"/>
                <a:sym typeface="+mn-ea"/>
              </a:rPr>
              <a:t>接口、</a:t>
            </a:r>
            <a:r>
              <a:rPr lang="en-US" altLang="zh-CN" sz="2000" dirty="0">
                <a:latin typeface="微软雅黑" panose="020B0503020204020204" pitchFamily="34" charset="-122"/>
                <a:ea typeface="微软雅黑" panose="020B0503020204020204" pitchFamily="34" charset="-122"/>
                <a:sym typeface="+mn-ea"/>
              </a:rPr>
              <a:t>web service</a:t>
            </a:r>
            <a:r>
              <a:rPr lang="zh-CN" altLang="en-US" sz="2000" dirty="0">
                <a:latin typeface="微软雅黑" panose="020B0503020204020204" pitchFamily="34" charset="-122"/>
                <a:ea typeface="微软雅黑" panose="020B0503020204020204" pitchFamily="34" charset="-122"/>
                <a:sym typeface="+mn-ea"/>
              </a:rPr>
              <a:t>接口、</a:t>
            </a:r>
            <a:r>
              <a:rPr lang="en-US" altLang="zh-CN" sz="2000" dirty="0">
                <a:latin typeface="微软雅黑" panose="020B0503020204020204" pitchFamily="34" charset="-122"/>
                <a:ea typeface="微软雅黑" panose="020B0503020204020204" pitchFamily="34" charset="-122"/>
                <a:sym typeface="+mn-ea"/>
              </a:rPr>
              <a:t>restful</a:t>
            </a:r>
            <a:r>
              <a:rPr lang="zh-CN" altLang="en-US" sz="2000" dirty="0">
                <a:latin typeface="微软雅黑" panose="020B0503020204020204" pitchFamily="34" charset="-122"/>
                <a:ea typeface="微软雅黑" panose="020B0503020204020204" pitchFamily="34" charset="-122"/>
                <a:sym typeface="+mn-ea"/>
              </a:rPr>
              <a:t>接口等</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通过调用软件的接口以模拟客户端并向服务器发送请求，然后验证是否获得正确的返回</a:t>
            </a:r>
            <a:r>
              <a:rPr lang="zh-CN" altLang="en-US" sz="2000" dirty="0">
                <a:latin typeface="微软雅黑" panose="020B0503020204020204" pitchFamily="34" charset="-122"/>
                <a:ea typeface="微软雅黑" panose="020B0503020204020204" pitchFamily="34" charset="-122"/>
              </a:rPr>
              <a:t>信息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通常借助工具</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除了验证每个接口是否有效，更重要的任务是通过这些接口验证系统</a:t>
            </a:r>
            <a:r>
              <a:rPr lang="zh-CN" altLang="en-US" sz="2000" dirty="0">
                <a:latin typeface="微软雅黑" panose="020B0503020204020204" pitchFamily="34" charset="-122"/>
                <a:ea typeface="微软雅黑" panose="020B0503020204020204" pitchFamily="34" charset="-122"/>
              </a:rPr>
              <a:t>功能</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http</a:t>
            </a:r>
            <a:r>
              <a:rPr lang="zh-CN" altLang="en-US" sz="2400" dirty="0">
                <a:sym typeface="+mn-ea"/>
              </a:rPr>
              <a:t>接口</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389890" y="624205"/>
            <a:ext cx="4272915" cy="194818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rPr>
              <a:t>请求报文：请求行，请求头部，空行，请求数据</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响应报文：态行、响应头部、空行以及响应数据</a:t>
            </a:r>
            <a:endParaRPr lang="zh-CN" altLang="en-US" sz="1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218440" y="2521585"/>
            <a:ext cx="4023360" cy="25419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92650" y="884555"/>
            <a:ext cx="4371975" cy="158686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651375" y="3474720"/>
            <a:ext cx="4448175" cy="1588770"/>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web service</a:t>
            </a:r>
            <a:r>
              <a:rPr kumimoji="1" lang="zh-CN" altLang="en-US" sz="2400" dirty="0" err="1">
                <a:sym typeface="+mn-ea"/>
              </a:rPr>
              <a:t>接口</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以</a:t>
            </a:r>
            <a:r>
              <a:rPr lang="en-US" altLang="zh-CN" sz="1600" dirty="0">
                <a:latin typeface="微软雅黑" panose="020B0503020204020204" pitchFamily="34" charset="-122"/>
                <a:ea typeface="微软雅黑" panose="020B0503020204020204" pitchFamily="34" charset="-122"/>
              </a:rPr>
              <a:t>w</a:t>
            </a:r>
            <a:r>
              <a:rPr lang="zh-CN" altLang="en-US" sz="1600" dirty="0">
                <a:latin typeface="微软雅黑" panose="020B0503020204020204" pitchFamily="34" charset="-122"/>
                <a:ea typeface="微软雅黑" panose="020B0503020204020204" pitchFamily="34" charset="-122"/>
              </a:rPr>
              <a:t>eb形式提供的</a:t>
            </a:r>
            <a:r>
              <a:rPr lang="zh-CN" altLang="en-US" sz="1600" dirty="0">
                <a:latin typeface="微软雅黑" panose="020B0503020204020204" pitchFamily="34" charset="-122"/>
                <a:ea typeface="微软雅黑" panose="020B0503020204020204" pitchFamily="34" charset="-122"/>
              </a:rPr>
              <a:t>服务</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600" dirty="0">
                <a:latin typeface="微软雅黑" panose="020B0503020204020204" pitchFamily="34" charset="-122"/>
                <a:ea typeface="微软雅黑" panose="020B0503020204020204" pitchFamily="34" charset="-122"/>
              </a:rPr>
              <a:t>SOAP</a:t>
            </a:r>
            <a:r>
              <a:rPr 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WSDL</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UDDI</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600" dirty="0">
                <a:latin typeface="微软雅黑" panose="020B0503020204020204" pitchFamily="34" charset="-122"/>
                <a:ea typeface="微软雅黑" panose="020B0503020204020204" pitchFamily="34" charset="-122"/>
                <a:sym typeface="+mn-ea"/>
              </a:rPr>
              <a:t>SOAP</a:t>
            </a:r>
            <a:r>
              <a:rPr lang="zh-CN" altLang="en-US" sz="1600" dirty="0">
                <a:latin typeface="微软雅黑" panose="020B0503020204020204" pitchFamily="34" charset="-122"/>
                <a:ea typeface="微软雅黑" panose="020B0503020204020204" pitchFamily="34" charset="-122"/>
                <a:sym typeface="+mn-ea"/>
              </a:rPr>
              <a:t>(Simple Object Access Protocol)</a:t>
            </a:r>
            <a:endParaRPr lang="zh-CN" alt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WSDL(Web Services Description Language)</a:t>
            </a:r>
            <a:endParaRPr lang="zh-CN" alt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UDDI (Universal Description, Discovery, and Integration) </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0297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600" dirty="0">
                <a:latin typeface="微软雅黑" panose="020B0503020204020204" pitchFamily="34" charset="-122"/>
                <a:ea typeface="微软雅黑" panose="020B0503020204020204" pitchFamily="34" charset="-122"/>
              </a:rPr>
              <a:t>SOAP</a:t>
            </a: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XML</a:t>
            </a:r>
            <a:r>
              <a:rPr lang="zh-CN" altLang="en-US" sz="1600" dirty="0">
                <a:latin typeface="微软雅黑" panose="020B0503020204020204" pitchFamily="34" charset="-122"/>
                <a:ea typeface="微软雅黑" panose="020B0503020204020204" pitchFamily="34" charset="-122"/>
              </a:rPr>
              <a:t>进行信息交换的通信协议。往往通过</a:t>
            </a:r>
            <a:r>
              <a:rPr lang="en-US" altLang="zh-CN" sz="1600" dirty="0">
                <a:latin typeface="微软雅黑" panose="020B0503020204020204" pitchFamily="34" charset="-122"/>
                <a:ea typeface="微软雅黑" panose="020B0503020204020204" pitchFamily="34" charset="-122"/>
              </a:rPr>
              <a:t>http</a:t>
            </a:r>
            <a:r>
              <a:rPr lang="zh-CN" altLang="en-US" sz="1600" dirty="0">
                <a:latin typeface="微软雅黑" panose="020B0503020204020204" pitchFamily="34" charset="-122"/>
                <a:ea typeface="微软雅黑" panose="020B0503020204020204" pitchFamily="34" charset="-122"/>
              </a:rPr>
              <a:t>进行消息</a:t>
            </a:r>
            <a:r>
              <a:rPr lang="zh-CN" altLang="en-US" sz="1600" dirty="0">
                <a:latin typeface="微软雅黑" panose="020B0503020204020204" pitchFamily="34" charset="-122"/>
                <a:ea typeface="微软雅黑" panose="020B0503020204020204" pitchFamily="34" charset="-122"/>
              </a:rPr>
              <a:t>传递</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OAP is a communication protocol</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for communication between applications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a format for sending messages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designed to communicate via Internet</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platform independent</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language independent</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is simple and extensible</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allows you to get around firewalls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SOAP will be developed as a W3C standard</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822315" y="2757805"/>
            <a:ext cx="3288665" cy="2307590"/>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320675" y="527050"/>
            <a:ext cx="6727825" cy="462597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WSDL ：基于XML的语言，用以描述网络服务，以及其函数、参数和返回值等访问所需的信息</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stands for Web Services Description Language</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was developed jointly by Microsoft and IBM</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is an XML based protocol for information exchange in decentralized and distributed environments</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is the standard format for describing a web service</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definition describes how to access a web service and what operations it will perform</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is a language for describing how to interface with XML-based services</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is an integral part of UDDI, an XML-based worldwide business registry</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WSDL is the language that UDDI uses</a:t>
            </a:r>
            <a:endParaRPr lang="zh-CN" altLang="en-US" sz="1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6546215" y="1050290"/>
            <a:ext cx="2551430" cy="2357120"/>
          </a:xfrm>
          <a:prstGeom prst="rect">
            <a:avLst/>
          </a:prstGeom>
        </p:spPr>
      </p:pic>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76275"/>
            <a:ext cx="7943215" cy="416433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基于</a:t>
            </a:r>
            <a:r>
              <a:rPr lang="en-US" altLang="zh-CN" sz="1600" dirty="0">
                <a:latin typeface="微软雅黑" panose="020B0503020204020204" pitchFamily="34" charset="-122"/>
                <a:ea typeface="微软雅黑" panose="020B0503020204020204" pitchFamily="34" charset="-122"/>
              </a:rPr>
              <a:t>XML</a:t>
            </a:r>
            <a:r>
              <a:rPr lang="zh-CN" altLang="en-US" sz="1600" dirty="0">
                <a:latin typeface="微软雅黑" panose="020B0503020204020204" pitchFamily="34" charset="-122"/>
                <a:ea typeface="微软雅黑" panose="020B0503020204020204" pitchFamily="34" charset="-122"/>
              </a:rPr>
              <a:t>语言，用以描述、发表和寻找网络服务的</a:t>
            </a:r>
            <a:r>
              <a:rPr lang="zh-CN" altLang="en-US" sz="1600" dirty="0">
                <a:latin typeface="微软雅黑" panose="020B0503020204020204" pitchFamily="34" charset="-122"/>
                <a:ea typeface="微软雅黑" panose="020B0503020204020204" pitchFamily="34" charset="-122"/>
              </a:rPr>
              <a:t>机制。UDDI利用SOAP消息机制来发布、编辑、浏览以及查找注册信息。采用XML格式来封装各种不同类型的数据</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is a specification for a distributed registry of web services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is platform independent, open framework</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can communicate via SOAP, CORBA, and Java RMI Protocol</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uses WSDL to describe interfaces to web services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is seen with SOAP and WSDL as one of the three foundation standards of web services</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UDDI is an open industry initiative enabling businesses to discover each other and define how they interact over the Internet</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第</a:t>
            </a:r>
            <a:r>
              <a:rPr kumimoji="1" lang="en-US" altLang="zh-CN" sz="2400" dirty="0" err="1">
                <a:sym typeface="+mn-ea"/>
              </a:rPr>
              <a:t>5</a:t>
            </a:r>
            <a:r>
              <a:rPr kumimoji="1" lang="zh-CN" altLang="en-US" sz="2400" dirty="0" err="1">
                <a:sym typeface="+mn-ea"/>
              </a:rPr>
              <a:t>章</a:t>
            </a:r>
            <a:r>
              <a:rPr kumimoji="1" lang="zh-CN" altLang="en-US" sz="2400" dirty="0" err="1">
                <a:sym typeface="+mn-ea"/>
              </a:rPr>
              <a:t>回顾</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代码评审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集成测试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cstate="email">
            <a:extLst>
              <a:ext uri="{28A0092B-C50C-407E-A947-70E740481C1C}">
                <a14:useLocalDpi xmlns:a14="http://schemas.microsoft.com/office/drawing/2010/main" val="0"/>
              </a:ext>
            </a:extLst>
          </a:blip>
          <a:stretch>
            <a:fillRect/>
          </a:stretch>
        </p:blipFill>
        <p:spPr>
          <a:xfrm>
            <a:off x="1403678" y="945862"/>
            <a:ext cx="5705045" cy="3438930"/>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RESTful</a:t>
            </a:r>
            <a:r>
              <a:rPr kumimoji="1" lang="zh-CN" altLang="en-US" sz="2400" dirty="0" err="1">
                <a:sym typeface="+mn-ea"/>
              </a:rPr>
              <a:t>接口</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378"/>
            <a:ext cx="841184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representational state transfer</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一种软件架构风格，提供了一组设计原则和约束条件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对象的实例被抽象为资源，每个资源</a:t>
            </a:r>
            <a:r>
              <a:rPr lang="zh-CN" altLang="en-US" sz="2000" dirty="0">
                <a:latin typeface="微软雅黑" panose="020B0503020204020204" pitchFamily="34" charset="-122"/>
                <a:ea typeface="微软雅黑" panose="020B0503020204020204" pitchFamily="34" charset="-122"/>
              </a:rPr>
              <a:t>都有唯一</a:t>
            </a:r>
            <a:r>
              <a:rPr lang="zh-CN" altLang="en-US" sz="2000" dirty="0">
                <a:latin typeface="微软雅黑" panose="020B0503020204020204" pitchFamily="34" charset="-122"/>
                <a:ea typeface="微软雅黑" panose="020B0503020204020204" pitchFamily="34" charset="-122"/>
              </a:rPr>
              <a:t>的URI</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post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put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delete</a:t>
            </a:r>
            <a:r>
              <a:rPr lang="zh-CN" altLang="en-US" sz="2000" dirty="0">
                <a:latin typeface="微软雅黑" panose="020B0503020204020204" pitchFamily="34" charset="-122"/>
                <a:ea typeface="微软雅黑" panose="020B0503020204020204" pitchFamily="34" charset="-122"/>
              </a:rPr>
              <a:t>进行操作</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每个网址代表一种资源，所以网址中不能有动词，只能有名词。例如允许</a:t>
            </a:r>
            <a:r>
              <a:rPr lang="en-US" altLang="zh-CN" sz="2000" dirty="0">
                <a:latin typeface="微软雅黑" panose="020B0503020204020204" pitchFamily="34" charset="-122"/>
                <a:ea typeface="微软雅黑" panose="020B0503020204020204" pitchFamily="34" charset="-122"/>
              </a:rPr>
              <a:t>get</a:t>
            </a:r>
            <a:r>
              <a:rPr lang="zh-CN" altLang="en-US" sz="2000" dirty="0">
                <a:latin typeface="微软雅黑" panose="020B0503020204020204" pitchFamily="34" charset="-122"/>
                <a:ea typeface="微软雅黑" panose="020B0503020204020204" pitchFamily="34" charset="-122"/>
              </a:rPr>
              <a:t>/zoos/ID，不允许</a:t>
            </a:r>
            <a:r>
              <a:rPr lang="en-US" altLang="zh-CN" sz="2000" dirty="0">
                <a:latin typeface="微软雅黑" panose="020B0503020204020204" pitchFamily="34" charset="-122"/>
                <a:ea typeface="微软雅黑" panose="020B0503020204020204" pitchFamily="34" charset="-122"/>
              </a:rPr>
              <a:t>post</a:t>
            </a:r>
            <a:r>
              <a:rPr lang="zh-CN" altLang="en-US" sz="2000" dirty="0">
                <a:latin typeface="微软雅黑" panose="020B0503020204020204" pitchFamily="34" charset="-122"/>
                <a:ea typeface="微软雅黑" panose="020B0503020204020204" pitchFamily="34" charset="-122"/>
              </a:rPr>
              <a:t> /accounts/1/transfer/500/to/2</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无状态：服务端不保存客户端状态，客户端保存状态信息，每次请求携带状态信息</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面向</a:t>
            </a:r>
            <a:r>
              <a:rPr kumimoji="1" lang="en-US" altLang="zh-CN" sz="2400" dirty="0" err="1">
                <a:sym typeface="+mn-ea"/>
              </a:rPr>
              <a:t>UI</a:t>
            </a:r>
            <a:r>
              <a:rPr kumimoji="1" lang="zh-CN" altLang="en-US" sz="2400" dirty="0" err="1">
                <a:sym typeface="+mn-ea"/>
              </a:rPr>
              <a:t>的功能</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重点测试功能逻辑，按功能、子功能、功能点等层次展开测试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基于输入域和组合测试等方法进行输入的设计并测试，观察输出</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扮演用户角色，从应用场景来遍历用户使用产品的主要操作路径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针对不同设置进行测试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用户界面测试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6.2</a:t>
            </a:r>
            <a:r>
              <a:rPr lang="zh-CN" altLang="en-US" sz="4800" b="1" dirty="0">
                <a:solidFill>
                  <a:schemeClr val="accent2">
                    <a:lumMod val="75000"/>
                  </a:schemeClr>
                </a:solidFill>
              </a:rPr>
              <a:t> 功能</a:t>
            </a:r>
            <a:r>
              <a:rPr lang="zh-CN" altLang="zh-CN" sz="4800" b="1" dirty="0">
                <a:solidFill>
                  <a:schemeClr val="accent2">
                    <a:lumMod val="75000"/>
                  </a:schemeClr>
                </a:solidFill>
              </a:rPr>
              <a:t>测试</a:t>
            </a:r>
            <a:r>
              <a:rPr lang="zh-CN" altLang="en-US" sz="4800" b="1" dirty="0">
                <a:solidFill>
                  <a:schemeClr val="accent2">
                    <a:lumMod val="75000"/>
                  </a:schemeClr>
                </a:solidFill>
              </a:rPr>
              <a:t>自动化</a:t>
            </a:r>
            <a:r>
              <a:rPr lang="zh-CN" altLang="zh-CN" sz="4800" b="1" dirty="0">
                <a:solidFill>
                  <a:schemeClr val="accent2">
                    <a:lumMod val="75000"/>
                  </a:schemeClr>
                </a:solidFill>
              </a:rPr>
              <a:t>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功能测试自动化</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基于接口的自动化</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客户端的</a:t>
            </a:r>
            <a:r>
              <a:rPr lang="en-US" altLang="zh-CN" sz="2000" dirty="0">
                <a:latin typeface="微软雅黑" panose="020B0503020204020204" pitchFamily="34" charset="-122"/>
                <a:ea typeface="微软雅黑" panose="020B0503020204020204" pitchFamily="34" charset="-122"/>
              </a:rPr>
              <a:t>UI</a:t>
            </a:r>
            <a:r>
              <a:rPr lang="zh-CN" altLang="en-US" sz="2000" dirty="0">
                <a:latin typeface="微软雅黑" panose="020B0503020204020204" pitchFamily="34" charset="-122"/>
                <a:ea typeface="微软雅黑" panose="020B0503020204020204" pitchFamily="34" charset="-122"/>
              </a:rPr>
              <a:t>自动化</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安卓应用的</a:t>
            </a:r>
            <a:r>
              <a:rPr lang="en-US" altLang="zh-CN" sz="2000" dirty="0">
                <a:latin typeface="微软雅黑" panose="020B0503020204020204" pitchFamily="34" charset="-122"/>
                <a:ea typeface="微软雅黑" panose="020B0503020204020204" pitchFamily="34" charset="-122"/>
              </a:rPr>
              <a:t>UI</a:t>
            </a:r>
            <a:r>
              <a:rPr lang="zh-CN" altLang="en-US" sz="2000" dirty="0">
                <a:latin typeface="微软雅黑" panose="020B0503020204020204" pitchFamily="34" charset="-122"/>
                <a:ea typeface="微软雅黑" panose="020B0503020204020204" pitchFamily="34" charset="-122"/>
              </a:rPr>
              <a:t>自动化</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分层自动化</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668"/>
            <a:ext cx="488759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单元测试测试函数、类等</a:t>
            </a:r>
            <a:r>
              <a:rPr lang="zh-CN" altLang="en-US" sz="2000" dirty="0">
                <a:latin typeface="微软雅黑" panose="020B0503020204020204" pitchFamily="34" charset="-122"/>
                <a:ea typeface="微软雅黑" panose="020B0503020204020204" pitchFamily="34" charset="-122"/>
              </a:rPr>
              <a:t>单元</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更容易实现自动化测试，RoI（Return on Investment）更高</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常用用具：</a:t>
            </a:r>
            <a:r>
              <a:rPr lang="en-US" altLang="zh-CN" sz="2000" dirty="0">
                <a:latin typeface="微软雅黑" panose="020B0503020204020204" pitchFamily="34" charset="-122"/>
                <a:ea typeface="微软雅黑" panose="020B0503020204020204" pitchFamily="34" charset="-122"/>
              </a:rPr>
              <a:t>JUnit</a:t>
            </a:r>
            <a:r>
              <a:rPr lang="zh-CN" altLang="en-US" sz="2000" dirty="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pic>
        <p:nvPicPr>
          <p:cNvPr id="5" name="Picture 4" descr="http://blog.goneopen.com/wp-content/uploads/2010/08/crispin-test-automation-pyramid.png"/>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462958" y="1953120"/>
            <a:ext cx="3620453" cy="3126092"/>
          </a:xfrm>
          <a:prstGeom prst="rect">
            <a:avLst/>
          </a:prstGeom>
          <a:noFill/>
          <a:ln>
            <a:noFill/>
          </a:ln>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接口测试：测试模块间的接口，如交互</a:t>
            </a:r>
            <a:r>
              <a:rPr lang="zh-CN" altLang="en-US" sz="2000" dirty="0">
                <a:latin typeface="微软雅黑" panose="020B0503020204020204" pitchFamily="34" charset="-122"/>
                <a:ea typeface="微软雅黑" panose="020B0503020204020204" pitchFamily="34" charset="-122"/>
                <a:sym typeface="+mn-ea"/>
              </a:rPr>
              <a:t>行为</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在集成测试或系统测试阶段</a:t>
            </a:r>
            <a:r>
              <a:rPr lang="zh-CN" altLang="en-US" sz="2000" dirty="0">
                <a:latin typeface="微软雅黑" panose="020B0503020204020204" pitchFamily="34" charset="-122"/>
                <a:ea typeface="微软雅黑" panose="020B0503020204020204" pitchFamily="34" charset="-122"/>
                <a:sym typeface="+mn-ea"/>
              </a:rPr>
              <a:t>执行</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自动化测试用例编写和维护的要求较高，需要大量的测试用例编写和维护工作。</a:t>
            </a:r>
            <a:r>
              <a:rPr lang="zh-CN" altLang="en-US" sz="2000" dirty="0">
                <a:latin typeface="微软雅黑" panose="020B0503020204020204" pitchFamily="34" charset="-122"/>
                <a:ea typeface="微软雅黑" panose="020B0503020204020204" pitchFamily="34" charset="-122"/>
              </a:rPr>
              <a:t>对测试环境和测试数据的要求较高，需要搭建合适的测试环境和准备测试数据，同时需要引入测试框架。不能完全替代人工测试，需要人工干预和判断。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常用工具：</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ostman</a:t>
            </a:r>
            <a:r>
              <a:rPr lang="zh-CN" altLang="en-US" sz="2000" dirty="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UI</a:t>
            </a:r>
            <a:r>
              <a:rPr lang="zh-CN" altLang="en-US" sz="2000" dirty="0">
                <a:latin typeface="微软雅黑" panose="020B0503020204020204" pitchFamily="34" charset="-122"/>
                <a:ea typeface="微软雅黑" panose="020B0503020204020204" pitchFamily="34" charset="-122"/>
                <a:sym typeface="+mn-ea"/>
              </a:rPr>
              <a:t>测试：测试用户</a:t>
            </a:r>
            <a:r>
              <a:rPr lang="zh-CN" altLang="en-US" sz="2000" dirty="0">
                <a:latin typeface="微软雅黑" panose="020B0503020204020204" pitchFamily="34" charset="-122"/>
                <a:ea typeface="微软雅黑" panose="020B0503020204020204" pitchFamily="34" charset="-122"/>
                <a:sym typeface="+mn-ea"/>
              </a:rPr>
              <a:t>界面</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在处理异常情况时较为困难，例如出现不可预测的弹窗或者不同的错误提示信息等</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UI自动化测试需要使用特定的工具和技术，不是所有的应用程序都能够被自动化测试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常用工具：</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elenium</a:t>
            </a:r>
            <a:r>
              <a:rPr lang="zh-CN" altLang="en-US" sz="2000" dirty="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基于接口的自动化</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3028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典型的接口自动化测试</a:t>
            </a:r>
            <a:r>
              <a:rPr lang="zh-CN" altLang="en-US" sz="2000" dirty="0">
                <a:latin typeface="微软雅黑" panose="020B0503020204020204" pitchFamily="34" charset="-122"/>
                <a:ea typeface="微软雅黑" panose="020B0503020204020204" pitchFamily="34" charset="-122"/>
              </a:rPr>
              <a:t>软件</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864235" y="1847850"/>
            <a:ext cx="6572250" cy="2978150"/>
          </a:xfrm>
          <a:prstGeom prst="rect">
            <a:avLst/>
          </a:prstGeom>
        </p:spPr>
      </p:pic>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2000" dirty="0">
                <a:latin typeface="Yuanti SC" panose="02010600040101010101" pitchFamily="2" charset="-122"/>
                <a:ea typeface="Yuanti SC" panose="02010600040101010101" pitchFamily="2" charset="-122"/>
                <a:cs typeface="Yuanti SC" panose="02010600040101010101" pitchFamily="2" charset="-122"/>
                <a:sym typeface="+mn-ea"/>
              </a:rPr>
              <a:t>其他工具</a:t>
            </a:r>
            <a:endParaRPr lang="zh-CN"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Mockbin：可从HAR文件生成一个模拟桩</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RAP：淘宝开发的API管理工具</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Swagger：流行的API定义工具、规范</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Easy Mock：从swagger生成数据</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Doclever：编写REST接口文档，生成测试数据</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sz="2000" dirty="0">
                <a:latin typeface="Yuanti SC" panose="02010600040101010101" pitchFamily="2" charset="-122"/>
                <a:ea typeface="Yuanti SC" panose="02010600040101010101" pitchFamily="2" charset="-122"/>
                <a:cs typeface="Yuanti SC" panose="02010600040101010101" pitchFamily="2" charset="-122"/>
                <a:sym typeface="+mn-ea"/>
              </a:rPr>
              <a:t>Mocky：无需登录，直接生成response</a:t>
            </a:r>
            <a:endParaRPr sz="2000" dirty="0">
              <a:latin typeface="Yuanti SC" panose="02010600040101010101" pitchFamily="2" charset="-122"/>
              <a:ea typeface="Yuanti SC" panose="02010600040101010101" pitchFamily="2" charset="-122"/>
              <a:cs typeface="Yuanti SC" panose="02010600040101010101" pitchFamily="2" charset="-122"/>
              <a:sym typeface="+mn-ea"/>
            </a:endParaRPr>
          </a:p>
          <a:p>
            <a:pPr marL="405130" indent="-405130">
              <a:lnSpc>
                <a:spcPct val="150000"/>
              </a:lnSpc>
            </a:pPr>
            <a:r>
              <a:rPr lang="en-US" sz="2000" dirty="0">
                <a:latin typeface="Yuanti SC" panose="02010600040101010101" pitchFamily="2" charset="-122"/>
                <a:ea typeface="Yuanti SC" panose="02010600040101010101" pitchFamily="2" charset="-122"/>
                <a:cs typeface="Yuanti SC" panose="02010600040101010101" pitchFamily="2" charset="-122"/>
                <a:sym typeface="+mn-ea"/>
              </a:rPr>
              <a:t>...</a:t>
            </a:r>
            <a:endParaRPr lang="en-US" sz="2000" dirty="0">
              <a:latin typeface="Yuanti SC" panose="02010600040101010101" pitchFamily="2" charset="-122"/>
              <a:ea typeface="Yuanti SC" panose="02010600040101010101" pitchFamily="2" charset="-122"/>
              <a:cs typeface="Yuanti SC" panose="02010600040101010101" pitchFamily="2" charset="-122"/>
              <a:sym typeface="+mn-ea"/>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04643" y="1089701"/>
            <a:ext cx="4139073" cy="2712720"/>
          </a:xfrm>
        </p:spPr>
        <p:txBody>
          <a:bodyPr>
            <a:noAutofit/>
          </a:bodyPr>
          <a:lstStyle/>
          <a:p>
            <a:r>
              <a:rPr lang="en-US" altLang="zh-CN" dirty="0"/>
              <a:t>6.1</a:t>
            </a:r>
            <a:r>
              <a:rPr lang="zh-CN" altLang="en-US" dirty="0"/>
              <a:t> 系统</a:t>
            </a:r>
            <a:r>
              <a:rPr lang="zh-CN" altLang="zh-CN" dirty="0"/>
              <a:t>功能测试</a:t>
            </a:r>
            <a:endParaRPr lang="en-US" altLang="zh-CN" dirty="0"/>
          </a:p>
          <a:p>
            <a:r>
              <a:rPr lang="en-US" altLang="zh-CN" dirty="0">
                <a:sym typeface="+mn-ea"/>
              </a:rPr>
              <a:t>6.2</a:t>
            </a:r>
            <a:r>
              <a:rPr lang="zh-CN" altLang="en-US" dirty="0">
                <a:sym typeface="+mn-ea"/>
              </a:rPr>
              <a:t> </a:t>
            </a:r>
            <a:r>
              <a:rPr lang="zh-CN" altLang="en-US" dirty="0"/>
              <a:t>功能</a:t>
            </a:r>
            <a:r>
              <a:rPr lang="zh-CN" altLang="zh-CN" dirty="0"/>
              <a:t>测试</a:t>
            </a:r>
            <a:r>
              <a:rPr lang="zh-CN" altLang="en-US" dirty="0"/>
              <a:t>自动化</a:t>
            </a:r>
            <a:r>
              <a:rPr lang="zh-CN" altLang="zh-CN" dirty="0"/>
              <a:t> </a:t>
            </a:r>
            <a:endParaRPr lang="en-US" altLang="zh-CN" dirty="0"/>
          </a:p>
          <a:p>
            <a:r>
              <a:rPr lang="en-US" altLang="zh-CN" dirty="0">
                <a:sym typeface="+mn-ea"/>
              </a:rPr>
              <a:t>6.3</a:t>
            </a:r>
            <a:r>
              <a:rPr lang="zh-CN" altLang="en-US" dirty="0">
                <a:sym typeface="+mn-ea"/>
              </a:rPr>
              <a:t> 回归测试</a:t>
            </a:r>
            <a:endParaRPr lang="en-US" altLang="zh-CN" dirty="0">
              <a:sym typeface="+mn-ea"/>
            </a:endParaRPr>
          </a:p>
          <a:p>
            <a:r>
              <a:rPr lang="en-US" altLang="zh-CN" dirty="0">
                <a:sym typeface="+mn-ea"/>
              </a:rPr>
              <a:t>6.4</a:t>
            </a:r>
            <a:r>
              <a:rPr lang="zh-CN" altLang="en-US" dirty="0">
                <a:sym typeface="+mn-ea"/>
              </a:rPr>
              <a:t> 精准测试</a:t>
            </a:r>
            <a:endParaRPr lang="zh-CN" altLang="en-US" dirty="0">
              <a:sym typeface="+mn-ea"/>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postman</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461770"/>
            <a:ext cx="4344670"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Postman is the API platform for using, building, and testing APIs</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rPr>
              <a:t>manage API lifecycle with postman</a:t>
            </a:r>
            <a:endParaRPr lang="en-US" altLang="zh-CN"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rPr>
              <a:t>API lifecycle</a:t>
            </a:r>
            <a:r>
              <a:rPr lang="zh-CN" altLang="en-US" sz="1800" dirty="0">
                <a:latin typeface="微软雅黑" panose="020B0503020204020204" pitchFamily="34" charset="-122"/>
                <a:ea typeface="微软雅黑" panose="020B0503020204020204" pitchFamily="34" charset="-122"/>
              </a:rPr>
              <a:t>包括</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efine，</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esign，</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evelop，</a:t>
            </a:r>
            <a:r>
              <a:rPr lang="en-US" altLang="zh-CN" sz="1800" dirty="0">
                <a:latin typeface="微软雅黑" panose="020B0503020204020204" pitchFamily="34" charset="-122"/>
                <a:ea typeface="微软雅黑" panose="020B0503020204020204" pitchFamily="34" charset="-122"/>
              </a:rPr>
              <a:t>t</a:t>
            </a:r>
            <a:r>
              <a:rPr lang="zh-CN" altLang="en-US" sz="1800" dirty="0">
                <a:latin typeface="微软雅黑" panose="020B0503020204020204" pitchFamily="34" charset="-122"/>
                <a:ea typeface="微软雅黑" panose="020B0503020204020204" pitchFamily="34" charset="-122"/>
              </a:rPr>
              <a:t>est，</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ecure，</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eploy，</a:t>
            </a:r>
            <a:r>
              <a:rPr lang="en-US" altLang="zh-CN" sz="1800" dirty="0">
                <a:latin typeface="微软雅黑" panose="020B0503020204020204" pitchFamily="34" charset="-122"/>
                <a:ea typeface="微软雅黑" panose="020B0503020204020204" pitchFamily="34" charset="-122"/>
              </a:rPr>
              <a:t>o</a:t>
            </a:r>
            <a:r>
              <a:rPr lang="zh-CN" altLang="en-US" sz="1800" dirty="0">
                <a:latin typeface="微软雅黑" panose="020B0503020204020204" pitchFamily="34" charset="-122"/>
                <a:ea typeface="微软雅黑" panose="020B0503020204020204" pitchFamily="34" charset="-122"/>
              </a:rPr>
              <a:t>bserve，</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istribute等</a:t>
            </a:r>
            <a:r>
              <a:rPr lang="zh-CN" altLang="en-US" sz="1800" dirty="0">
                <a:latin typeface="微软雅黑" panose="020B0503020204020204" pitchFamily="34" charset="-122"/>
                <a:ea typeface="微软雅黑" panose="020B0503020204020204" pitchFamily="34" charset="-122"/>
              </a:rPr>
              <a:t>阶段</a:t>
            </a:r>
            <a:endParaRPr lang="zh-CN" altLang="en-US" sz="1800"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4949190" y="2442210"/>
            <a:ext cx="4161155" cy="2625090"/>
          </a:xfrm>
          <a:prstGeom prst="rect">
            <a:avLst/>
          </a:prstGeom>
          <a:noFill/>
          <a:ln w="9525">
            <a:noFill/>
          </a:ln>
        </p:spPr>
      </p:pic>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Send requrest</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ou can send requests in Postman to connect to APIs you're working with</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Your requests can retrieve, add, or delete data, and can send parameters and authorization details</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创建并发起</a:t>
            </a:r>
            <a:r>
              <a:rPr kumimoji="1" lang="en-US" altLang="zh-CN" sz="2400" dirty="0" err="1">
                <a:sym typeface="+mn-ea"/>
              </a:rPr>
              <a:t>http</a:t>
            </a:r>
            <a:r>
              <a:rPr kumimoji="1" lang="zh-CN" altLang="en-US" sz="2400" dirty="0" err="1">
                <a:sym typeface="+mn-ea"/>
              </a:rPr>
              <a:t>请求</a:t>
            </a:r>
            <a:endParaRPr kumimoji="1" lang="zh-CN" altLang="en-US" sz="2400" dirty="0" err="1">
              <a:sym typeface="+mn-ea"/>
            </a:endParaRPr>
          </a:p>
        </p:txBody>
      </p:sp>
      <p:pic>
        <p:nvPicPr>
          <p:cNvPr id="6" name="图片 5"/>
          <p:cNvPicPr>
            <a:picLocks noChangeAspect="1"/>
          </p:cNvPicPr>
          <p:nvPr>
            <p:custDataLst>
              <p:tags r:id="rId1"/>
            </p:custDataLst>
          </p:nvPr>
        </p:nvPicPr>
        <p:blipFill>
          <a:blip r:embed="rId2"/>
          <a:stretch>
            <a:fillRect/>
          </a:stretch>
        </p:blipFill>
        <p:spPr>
          <a:xfrm>
            <a:off x="633730" y="779780"/>
            <a:ext cx="7734935" cy="4170045"/>
          </a:xfrm>
          <a:prstGeom prst="rect">
            <a:avLst/>
          </a:prstGeom>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创建并发送</a:t>
            </a:r>
            <a:r>
              <a:rPr kumimoji="1" lang="en-US" altLang="zh-CN" sz="2400" dirty="0" err="1">
                <a:sym typeface="+mn-ea"/>
              </a:rPr>
              <a:t>XML</a:t>
            </a:r>
            <a:r>
              <a:rPr kumimoji="1" lang="zh-CN" altLang="en-US" sz="2400" dirty="0" err="1">
                <a:sym typeface="+mn-ea"/>
              </a:rPr>
              <a:t>请求</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1802130" y="943610"/>
            <a:ext cx="5127625" cy="4016375"/>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传递</a:t>
            </a:r>
            <a:r>
              <a:rPr kumimoji="1" lang="zh-CN" altLang="en-US" sz="2400" dirty="0" err="1">
                <a:sym typeface="+mn-ea"/>
              </a:rPr>
              <a:t>参数</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911860" y="1130300"/>
            <a:ext cx="6578600" cy="3486150"/>
          </a:xfrm>
          <a:prstGeom prst="rect">
            <a:avLst/>
          </a:prstGeom>
        </p:spPr>
      </p:pic>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发送</a:t>
            </a:r>
            <a:r>
              <a:rPr kumimoji="1" lang="en-US" altLang="zh-CN" sz="2400" dirty="0" err="1">
                <a:sym typeface="+mn-ea"/>
              </a:rPr>
              <a:t>SOAP</a:t>
            </a:r>
            <a:r>
              <a:rPr kumimoji="1" lang="zh-CN" altLang="en-US" sz="2400" dirty="0" err="1">
                <a:sym typeface="+mn-ea"/>
              </a:rPr>
              <a:t>请求</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68580" y="1461770"/>
            <a:ext cx="5303520" cy="35667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506595" y="2814320"/>
            <a:ext cx="4637405" cy="2264410"/>
          </a:xfrm>
          <a:prstGeom prst="rect">
            <a:avLst/>
          </a:prstGeom>
        </p:spPr>
      </p:pic>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编写</a:t>
            </a:r>
            <a:r>
              <a:rPr kumimoji="1" lang="zh-CN" altLang="en-US" sz="2400" dirty="0" err="1">
                <a:sym typeface="+mn-ea"/>
              </a:rPr>
              <a:t>脚本</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64273"/>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可以用脚本编写测试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创建</a:t>
            </a:r>
            <a:r>
              <a:rPr lang="en-US" altLang="zh-CN" sz="2000" dirty="0">
                <a:latin typeface="微软雅黑" panose="020B0503020204020204" pitchFamily="34" charset="-122"/>
                <a:ea typeface="微软雅黑" panose="020B0503020204020204" pitchFamily="34" charset="-122"/>
              </a:rPr>
              <a:t>collection</a:t>
            </a:r>
            <a:r>
              <a:rPr lang="zh-CN" altLang="en-US" sz="2000" dirty="0">
                <a:latin typeface="微软雅黑" panose="020B0503020204020204" pitchFamily="34" charset="-122"/>
                <a:ea typeface="微软雅黑" panose="020B0503020204020204" pitchFamily="34" charset="-122"/>
              </a:rPr>
              <a:t>来保存测试请求，每个</a:t>
            </a:r>
            <a:r>
              <a:rPr lang="en-US" altLang="zh-CN" sz="2000" dirty="0">
                <a:latin typeface="微软雅黑" panose="020B0503020204020204" pitchFamily="34" charset="-122"/>
                <a:ea typeface="微软雅黑" panose="020B0503020204020204" pitchFamily="34" charset="-122"/>
              </a:rPr>
              <a:t>collection</a:t>
            </a:r>
            <a:r>
              <a:rPr lang="zh-CN" altLang="en-US" sz="2000" dirty="0">
                <a:latin typeface="微软雅黑" panose="020B0503020204020204" pitchFamily="34" charset="-122"/>
                <a:ea typeface="微软雅黑" panose="020B0503020204020204" pitchFamily="34" charset="-122"/>
              </a:rPr>
              <a:t>相当于一个测试用例</a:t>
            </a:r>
            <a:r>
              <a:rPr lang="zh-CN" altLang="en-US" sz="2000" dirty="0">
                <a:latin typeface="微软雅黑" panose="020B0503020204020204" pitchFamily="34" charset="-122"/>
                <a:ea typeface="微软雅黑" panose="020B0503020204020204" pitchFamily="34" charset="-122"/>
              </a:rPr>
              <a:t>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pre-request script：</a:t>
            </a:r>
            <a:r>
              <a:rPr lang="zh-CN" altLang="en-US" sz="2000" dirty="0">
                <a:latin typeface="微软雅黑" panose="020B0503020204020204" pitchFamily="34" charset="-122"/>
                <a:ea typeface="微软雅黑" panose="020B0503020204020204" pitchFamily="34" charset="-122"/>
              </a:rPr>
              <a:t>在申请发送到服务器前执行的</a:t>
            </a:r>
            <a:r>
              <a:rPr lang="zh-CN" altLang="en-US" sz="2000" dirty="0">
                <a:latin typeface="微软雅黑" panose="020B0503020204020204" pitchFamily="34" charset="-122"/>
                <a:ea typeface="微软雅黑" panose="020B0503020204020204" pitchFamily="34" charset="-122"/>
              </a:rPr>
              <a:t>代码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post-response script：在申请收到之后执行的代码</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982345" y="3739515"/>
            <a:ext cx="6362700" cy="1225550"/>
          </a:xfrm>
          <a:prstGeom prst="rect">
            <a:avLst/>
          </a:prstGeom>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编写测试</a:t>
            </a:r>
            <a:r>
              <a:rPr kumimoji="1" lang="zh-CN" altLang="en-US" sz="2400" dirty="0" err="1">
                <a:sym typeface="+mn-ea"/>
              </a:rPr>
              <a:t>脚本</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通过</a:t>
            </a:r>
            <a:r>
              <a:rPr lang="zh-CN" altLang="en-US" sz="2000" dirty="0">
                <a:latin typeface="微软雅黑" panose="020B0503020204020204" pitchFamily="34" charset="-122"/>
                <a:ea typeface="微软雅黑" panose="020B0503020204020204" pitchFamily="34" charset="-122"/>
                <a:sym typeface="+mn-ea"/>
              </a:rPr>
              <a:t>post-response script实现</a:t>
            </a:r>
            <a:r>
              <a:rPr lang="zh-CN" altLang="en-US" sz="2000" dirty="0">
                <a:latin typeface="微软雅黑" panose="020B0503020204020204" pitchFamily="34" charset="-122"/>
                <a:ea typeface="微软雅黑" panose="020B0503020204020204" pitchFamily="34" charset="-122"/>
                <a:sym typeface="+mn-ea"/>
              </a:rPr>
              <a:t>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使用pm.response对象我们可以检查申请的</a:t>
            </a:r>
            <a:r>
              <a:rPr lang="zh-CN" altLang="en-US" sz="2000" dirty="0">
                <a:latin typeface="微软雅黑" panose="020B0503020204020204" pitchFamily="34" charset="-122"/>
                <a:ea typeface="微软雅黑" panose="020B0503020204020204" pitchFamily="34" charset="-122"/>
                <a:sym typeface="+mn-ea"/>
              </a:rPr>
              <a:t>返回值</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pm.response中的</a:t>
            </a:r>
            <a:r>
              <a:rPr lang="en-US" altLang="zh-CN" sz="2000" dirty="0">
                <a:latin typeface="微软雅黑" panose="020B0503020204020204" pitchFamily="34" charset="-122"/>
                <a:ea typeface="微软雅黑" panose="020B0503020204020204" pitchFamily="34" charset="-122"/>
                <a:sym typeface="+mn-ea"/>
              </a:rPr>
              <a:t>test</a:t>
            </a:r>
            <a:r>
              <a:rPr lang="zh-CN" altLang="en-US" sz="2000" dirty="0">
                <a:latin typeface="微软雅黑" panose="020B0503020204020204" pitchFamily="34" charset="-122"/>
                <a:ea typeface="微软雅黑" panose="020B0503020204020204" pitchFamily="34" charset="-122"/>
                <a:sym typeface="+mn-ea"/>
              </a:rPr>
              <a:t>函数完成这个检测。它有两个参数，第一个参数是一个名字，第二个参数是一个返回布尔值的函数，可以用来标示测试用例执行是否成功。可以使用Chai.js和pm.expect来判断细节情况</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95802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这个例子测试返回是否是</a:t>
            </a:r>
            <a:r>
              <a:rPr lang="en-US" altLang="zh-CN" sz="2000" dirty="0">
                <a:latin typeface="微软雅黑" panose="020B0503020204020204" pitchFamily="34" charset="-122"/>
                <a:ea typeface="微软雅黑" panose="020B0503020204020204" pitchFamily="34" charset="-122"/>
              </a:rPr>
              <a:t>200</a:t>
            </a:r>
            <a:endParaRPr lang="en-US"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70560" y="3213735"/>
            <a:ext cx="6254750" cy="977900"/>
          </a:xfrm>
          <a:prstGeom prst="rect">
            <a:avLst/>
          </a:prstGeom>
        </p:spPr>
      </p:pic>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其他</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219700" y="1168400"/>
            <a:ext cx="3879215" cy="391096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907665" y="238760"/>
            <a:ext cx="2040890" cy="4665345"/>
          </a:xfrm>
          <a:prstGeom prst="rect">
            <a:avLst/>
          </a:prstGeom>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6.1</a:t>
            </a:r>
            <a:r>
              <a:rPr lang="zh-CN" altLang="en-US" sz="4800" b="1" dirty="0">
                <a:solidFill>
                  <a:schemeClr val="accent2">
                    <a:lumMod val="75000"/>
                  </a:schemeClr>
                </a:solidFill>
              </a:rPr>
              <a:t> 系统</a:t>
            </a:r>
            <a:r>
              <a:rPr lang="zh-CN" altLang="zh-CN" sz="4800" b="1" dirty="0">
                <a:solidFill>
                  <a:schemeClr val="accent2">
                    <a:lumMod val="75000"/>
                  </a:schemeClr>
                </a:solidFill>
              </a:rPr>
              <a:t>功能测试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Web</a:t>
            </a:r>
            <a:r>
              <a:rPr kumimoji="1" lang="zh-CN" altLang="en-US" sz="2400" dirty="0" err="1">
                <a:sym typeface="+mn-ea"/>
              </a:rPr>
              <a:t>客户端的</a:t>
            </a:r>
            <a:r>
              <a:rPr kumimoji="1" lang="en-US" altLang="zh-CN" sz="2400" dirty="0" err="1">
                <a:sym typeface="+mn-ea"/>
              </a:rPr>
              <a:t>UI</a:t>
            </a:r>
            <a:r>
              <a:rPr kumimoji="1" lang="zh-CN" altLang="en-US" sz="2400" dirty="0" err="1">
                <a:sym typeface="+mn-ea"/>
              </a:rPr>
              <a:t>自动化测试</a:t>
            </a:r>
            <a:r>
              <a:rPr kumimoji="1" lang="en-US" altLang="zh-CN" sz="2400" dirty="0" err="1">
                <a:sym typeface="+mn-ea"/>
              </a:rPr>
              <a:t>-</a:t>
            </a:r>
            <a:r>
              <a:rPr kumimoji="1" lang="zh-CN" altLang="en-US" sz="2400" dirty="0" err="1">
                <a:sym typeface="+mn-ea"/>
              </a:rPr>
              <a:t>基于</a:t>
            </a:r>
            <a:r>
              <a:rPr kumimoji="1" lang="en-US" altLang="zh-CN" sz="2400" dirty="0" err="1">
                <a:sym typeface="+mn-ea"/>
              </a:rPr>
              <a:t>selenium</a:t>
            </a:r>
            <a:r>
              <a:rPr kumimoji="1" lang="zh-CN" altLang="en-US" sz="2400" dirty="0" err="1">
                <a:sym typeface="+mn-ea"/>
              </a:rPr>
              <a:t>测试框架</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37883"/>
            <a:ext cx="7943215"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800" dirty="0">
                <a:latin typeface="微软雅黑" panose="020B0503020204020204" pitchFamily="34" charset="-122"/>
                <a:ea typeface="微软雅黑" panose="020B0503020204020204" pitchFamily="34" charset="-122"/>
                <a:sym typeface="+mn-ea"/>
              </a:rPr>
              <a:t>Selenium</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O</a:t>
            </a:r>
            <a:r>
              <a:rPr lang="zh-CN" altLang="en-US" sz="1800" dirty="0">
                <a:latin typeface="微软雅黑" panose="020B0503020204020204" pitchFamily="34" charset="-122"/>
                <a:ea typeface="微软雅黑" panose="020B0503020204020204" pitchFamily="34" charset="-122"/>
                <a:sym typeface="+mn-ea"/>
              </a:rPr>
              <a:t>pen-source automation framework for web applications, enabling testers and developers to automate browser interactions and perform functional testing</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It provides a playback tool for authoring functional tests across most modern web browsers, without the need to learn a test scripting language (Selenium IDE).</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It also provides a test domain-specific language (Selenese) to write tests in a number of popular programming languages</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Selenium runs on Windows, Linux, and macOS</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selenium web</a:t>
            </a:r>
            <a:r>
              <a:rPr lang="en-US" altLang="zh-CN" sz="2000" dirty="0">
                <a:latin typeface="微软雅黑" panose="020B0503020204020204" pitchFamily="34" charset="-122"/>
                <a:ea typeface="微软雅黑" panose="020B0503020204020204" pitchFamily="34" charset="-122"/>
              </a:rPr>
              <a:t>Driver+</a:t>
            </a:r>
            <a:r>
              <a:rPr lang="en-US" altLang="zh-CN" sz="2000" dirty="0">
                <a:latin typeface="微软雅黑" panose="020B0503020204020204" pitchFamily="34" charset="-122"/>
                <a:ea typeface="微软雅黑" panose="020B0503020204020204" pitchFamily="34" charset="-122"/>
              </a:rPr>
              <a:t>selenium IDE+selenium Grid</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Selenium WebDriver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Selenium</a:t>
            </a:r>
            <a:r>
              <a:rPr lang="zh-CN" altLang="en-US" sz="2000" dirty="0">
                <a:latin typeface="微软雅黑" panose="020B0503020204020204" pitchFamily="34" charset="-122"/>
                <a:ea typeface="微软雅黑" panose="020B0503020204020204" pitchFamily="34" charset="-122"/>
              </a:rPr>
              <a:t>的核心组件。它为书写跨浏览器执行的指令提供了一个界面。它接受指令并发送给浏览器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Selenium IDE</a:t>
            </a:r>
            <a:r>
              <a:rPr lang="zh-CN" altLang="en-US" sz="2000" dirty="0">
                <a:latin typeface="微软雅黑" panose="020B0503020204020204" pitchFamily="34" charset="-122"/>
                <a:ea typeface="微软雅黑" panose="020B0503020204020204" pitchFamily="34" charset="-122"/>
              </a:rPr>
              <a:t>：一套集成开发环境，以浏览器的插件的形式实现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Selenium Grid</a:t>
            </a:r>
            <a:r>
              <a:rPr lang="zh-CN" altLang="en-US" sz="2000" dirty="0">
                <a:latin typeface="微软雅黑" panose="020B0503020204020204" pitchFamily="34" charset="-122"/>
                <a:ea typeface="微软雅黑" panose="020B0503020204020204" pitchFamily="34" charset="-122"/>
              </a:rPr>
              <a:t>：一个服务器，它允许测试使用运行在远端机器上的实例</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02076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webDriver</a:t>
            </a:r>
            <a:r>
              <a:rPr lang="zh-CN" altLang="en-US" sz="2000" dirty="0">
                <a:latin typeface="微软雅黑" panose="020B0503020204020204" pitchFamily="34" charset="-122"/>
                <a:ea typeface="微软雅黑" panose="020B0503020204020204" pitchFamily="34" charset="-122"/>
              </a:rPr>
              <a:t>工作</a:t>
            </a:r>
            <a:r>
              <a:rPr lang="zh-CN" altLang="en-US" sz="2000" dirty="0">
                <a:latin typeface="微软雅黑" panose="020B0503020204020204" pitchFamily="34" charset="-122"/>
                <a:ea typeface="微软雅黑" panose="020B0503020204020204" pitchFamily="34" charset="-122"/>
              </a:rPr>
              <a:t>原理</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959485" y="1637665"/>
            <a:ext cx="6540500" cy="3009900"/>
          </a:xfrm>
          <a:prstGeom prst="rect">
            <a:avLst/>
          </a:prstGeom>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创建Selenium WebDriver</a:t>
            </a:r>
            <a:r>
              <a:rPr lang="zh-CN" altLang="en-US" sz="2000" dirty="0">
                <a:latin typeface="微软雅黑" panose="020B0503020204020204" pitchFamily="34" charset="-122"/>
                <a:ea typeface="微软雅黑" panose="020B0503020204020204" pitchFamily="34" charset="-122"/>
              </a:rPr>
              <a:t>实例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打开网页并执行</a:t>
            </a:r>
            <a:r>
              <a:rPr lang="zh-CN" altLang="en-US" sz="2000" dirty="0">
                <a:latin typeface="微软雅黑" panose="020B0503020204020204" pitchFamily="34" charset="-122"/>
                <a:ea typeface="微软雅黑" panose="020B0503020204020204" pitchFamily="34" charset="-122"/>
              </a:rPr>
              <a:t>动作</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断言</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554855" y="520700"/>
            <a:ext cx="4559300" cy="4514850"/>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Web</a:t>
            </a:r>
            <a:r>
              <a:rPr kumimoji="1" lang="zh-CN" altLang="en-US" sz="2400" dirty="0" err="1">
                <a:sym typeface="+mn-ea"/>
              </a:rPr>
              <a:t>客户端的</a:t>
            </a:r>
            <a:r>
              <a:rPr kumimoji="1" lang="en-US" altLang="zh-CN" sz="2400" dirty="0" err="1">
                <a:sym typeface="+mn-ea"/>
              </a:rPr>
              <a:t>UI</a:t>
            </a:r>
            <a:r>
              <a:rPr kumimoji="1" lang="zh-CN" altLang="en-US" sz="2400" dirty="0" err="1">
                <a:sym typeface="+mn-ea"/>
              </a:rPr>
              <a:t>自动化测试</a:t>
            </a:r>
            <a:r>
              <a:rPr kumimoji="1" lang="en-US" altLang="zh-CN" sz="2400" dirty="0" err="1">
                <a:sym typeface="+mn-ea"/>
              </a:rPr>
              <a:t>-</a:t>
            </a:r>
            <a:r>
              <a:rPr kumimoji="1" lang="zh-CN" altLang="en-US" sz="2400" dirty="0" err="1">
                <a:sym typeface="+mn-ea"/>
              </a:rPr>
              <a:t>基于</a:t>
            </a:r>
            <a:r>
              <a:rPr kumimoji="1" lang="en-US" altLang="zh-CN" sz="2400" dirty="0" err="1">
                <a:sym typeface="+mn-ea"/>
              </a:rPr>
              <a:t>Cypress</a:t>
            </a:r>
            <a:r>
              <a:rPr kumimoji="1" lang="zh-CN" altLang="en-US" sz="2400" dirty="0" err="1">
                <a:sym typeface="+mn-ea"/>
              </a:rPr>
              <a:t>测试框架</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1024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Cypress：基于JavaScript的下一代前端测试工具。可以对浏览器中运行的任何内容进行快速，简单和可靠的测试</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rPr>
              <a:t>Cypress</a:t>
            </a:r>
            <a:r>
              <a:rPr lang="zh-CN" altLang="en-US" sz="1800" dirty="0">
                <a:latin typeface="微软雅黑" panose="020B0503020204020204" pitchFamily="34" charset="-122"/>
                <a:ea typeface="微软雅黑" panose="020B0503020204020204" pitchFamily="34" charset="-122"/>
              </a:rPr>
              <a:t>支持前端框架，如</a:t>
            </a:r>
            <a:r>
              <a:rPr lang="en-US" altLang="zh-CN" sz="1800" dirty="0">
                <a:latin typeface="微软雅黑" panose="020B0503020204020204" pitchFamily="34" charset="-122"/>
                <a:ea typeface="微软雅黑" panose="020B0503020204020204" pitchFamily="34" charset="-122"/>
              </a:rPr>
              <a:t>vue</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react</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Cypress是自集成的，提供了一套完整的端到端测试体验。无须借助其他外部工具，在简单安装后即可允许用户快速的创建、编写、运行、测试用例，并且针对每一步操作均支持回看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Cypress允许你编写所有类型的测试，覆盖了测试金字塔模型涉及的所有测试类型：端到端测试、集成测试、单元测试</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sym typeface="+mn-ea"/>
              </a:rPr>
              <a:t>Cypress</a:t>
            </a:r>
            <a:r>
              <a:rPr lang="zh-CN" altLang="en-US" sz="1800" dirty="0">
                <a:latin typeface="微软雅黑" panose="020B0503020204020204" pitchFamily="34" charset="-122"/>
                <a:ea typeface="微软雅黑" panose="020B0503020204020204" pitchFamily="34" charset="-122"/>
                <a:sym typeface="+mn-ea"/>
              </a:rPr>
              <a:t>的测试代码和应用程序均运行在</a:t>
            </a:r>
            <a:r>
              <a:rPr lang="en-US" altLang="zh-CN" sz="1800" dirty="0">
                <a:latin typeface="微软雅黑" panose="020B0503020204020204" pitchFamily="34" charset="-122"/>
                <a:ea typeface="微软雅黑" panose="020B0503020204020204" pitchFamily="34" charset="-122"/>
                <a:sym typeface="+mn-ea"/>
              </a:rPr>
              <a:t>Cypress</a:t>
            </a:r>
            <a:r>
              <a:rPr lang="zh-CN" altLang="en-US" sz="1800" dirty="0">
                <a:latin typeface="微软雅黑" panose="020B0503020204020204" pitchFamily="34" charset="-122"/>
                <a:ea typeface="微软雅黑" panose="020B0503020204020204" pitchFamily="34" charset="-122"/>
                <a:sym typeface="+mn-ea"/>
              </a:rPr>
              <a:t>全权控制的浏览器中，所以测试代码可以直接操作各种资源而无需通过网络访问</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251230" y="987890"/>
            <a:ext cx="8641540" cy="3322853"/>
          </a:xfrm>
          <a:prstGeom prst="rect">
            <a:avLst/>
          </a:prstGeom>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Cypress</a:t>
            </a:r>
            <a:r>
              <a:rPr kumimoji="1" lang="zh-CN" altLang="en-US" sz="2400" dirty="0" err="1">
                <a:sym typeface="+mn-ea"/>
              </a:rPr>
              <a:t>架构</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617006" y="975088"/>
            <a:ext cx="8144513" cy="3474992"/>
          </a:xfrm>
          <a:prstGeom prst="rect">
            <a:avLst/>
          </a:prstGeom>
        </p:spPr>
      </p:pic>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1"/>
            </p:custDataLst>
          </p:nvPr>
        </p:nvPicPr>
        <p:blipFill>
          <a:blip r:embed="rId2"/>
          <a:stretch>
            <a:fillRect/>
          </a:stretch>
        </p:blipFill>
        <p:spPr>
          <a:xfrm>
            <a:off x="2073910" y="1130935"/>
            <a:ext cx="5168900" cy="3867150"/>
          </a:xfrm>
          <a:prstGeom prst="rect">
            <a:avLst/>
          </a:prstGeom>
        </p:spPr>
      </p:pic>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163195" y="814705"/>
            <a:ext cx="4765675" cy="29470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535805" y="2290445"/>
            <a:ext cx="4608195" cy="276479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Cypress</a:t>
            </a:r>
            <a:r>
              <a:rPr kumimoji="1" lang="zh-CN" altLang="en-US" dirty="0"/>
              <a:t>执行</a:t>
            </a:r>
            <a:endParaRPr kumimoji="1" lang="zh-CN" altLang="en-US" dirty="0"/>
          </a:p>
        </p:txBody>
      </p:sp>
      <p:pic>
        <p:nvPicPr>
          <p:cNvPr id="5" name="图片 4"/>
          <p:cNvPicPr>
            <a:picLocks noChangeAspect="1"/>
          </p:cNvPicPr>
          <p:nvPr/>
        </p:nvPicPr>
        <p:blipFill>
          <a:blip r:embed="rId1"/>
          <a:stretch>
            <a:fillRect/>
          </a:stretch>
        </p:blipFill>
        <p:spPr>
          <a:xfrm>
            <a:off x="705138" y="773316"/>
            <a:ext cx="7126578" cy="4260800"/>
          </a:xfrm>
          <a:prstGeom prst="rect">
            <a:avLst/>
          </a:prstGeom>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系统测试（</a:t>
            </a:r>
            <a:r>
              <a:rPr lang="en-US" altLang="zh-CN" sz="2000" dirty="0">
                <a:latin typeface="微软雅黑" panose="020B0503020204020204" pitchFamily="34" charset="-122"/>
                <a:ea typeface="微软雅黑" panose="020B0503020204020204" pitchFamily="34" charset="-122"/>
              </a:rPr>
              <a:t>system testing</a:t>
            </a:r>
            <a:r>
              <a:rPr lang="zh-CN" altLang="en-US" sz="2000" dirty="0">
                <a:latin typeface="微软雅黑" panose="020B0503020204020204" pitchFamily="34" charset="-122"/>
                <a:ea typeface="微软雅黑" panose="020B0503020204020204" pitchFamily="34" charset="-122"/>
              </a:rPr>
              <a:t>）是在完成集成测试之后，将待测</a:t>
            </a:r>
            <a:r>
              <a:rPr lang="zh-CN" altLang="en-US" sz="2000" dirty="0">
                <a:latin typeface="微软雅黑" panose="020B0503020204020204" pitchFamily="34" charset="-122"/>
                <a:ea typeface="微软雅黑" panose="020B0503020204020204" pitchFamily="34" charset="-122"/>
              </a:rPr>
              <a:t>软件与计算机硬件、输入输出设备、数据、网络、支撑软件及第三方软件等综合在一起，进行一系列测试，以验证系统在功能、性能等</a:t>
            </a:r>
            <a:r>
              <a:rPr lang="zh-CN" altLang="en-US" sz="2000" dirty="0">
                <a:latin typeface="微软雅黑" panose="020B0503020204020204" pitchFamily="34" charset="-122"/>
                <a:ea typeface="微软雅黑" panose="020B0503020204020204" pitchFamily="34" charset="-122"/>
              </a:rPr>
              <a:t>方面满足用户的预期和</a:t>
            </a:r>
            <a:r>
              <a:rPr lang="zh-CN" altLang="en-US" sz="2000" dirty="0">
                <a:latin typeface="微软雅黑" panose="020B0503020204020204" pitchFamily="34" charset="-122"/>
                <a:ea typeface="微软雅黑" panose="020B0503020204020204" pitchFamily="34" charset="-122"/>
              </a:rPr>
              <a:t>要求</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系统测试的目的是验证整个系统与需求规格说明书</a:t>
            </a:r>
            <a:r>
              <a:rPr lang="zh-CN" altLang="en-US" sz="2000" dirty="0">
                <a:latin typeface="微软雅黑" panose="020B0503020204020204" pitchFamily="34" charset="-122"/>
                <a:ea typeface="微软雅黑" panose="020B0503020204020204" pitchFamily="34" charset="-122"/>
              </a:rPr>
              <a:t>一致</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Android App UI</a:t>
            </a:r>
            <a:r>
              <a:rPr lang="zh-CN" altLang="en-US" sz="2400" dirty="0">
                <a:sym typeface="+mn-ea"/>
              </a:rPr>
              <a:t>自动化测试</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Robotium （native/web)</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UIAutomator</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MonkeyRunner （Android SDK tool）</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Appium</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Espresso</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Selendroid （native）</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ATAF</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TestComplete</a:t>
            </a:r>
            <a:endParaRPr lang="zh-CN" altLang="en-US" sz="2000" dirty="0">
              <a:latin typeface="微软雅黑" panose="020B0503020204020204" pitchFamily="34" charset="-122"/>
              <a:ea typeface="微软雅黑" panose="020B0503020204020204" pitchFamily="34" charset="-122"/>
            </a:endParaRPr>
          </a:p>
        </p:txBody>
      </p:sp>
      <p:pic>
        <p:nvPicPr>
          <p:cNvPr id="4" name="图片 3" descr="robotium1.png"/>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140860" y="3192587"/>
            <a:ext cx="2134383" cy="643703"/>
          </a:xfrm>
          <a:prstGeom prst="rect">
            <a:avLst/>
          </a:prstGeom>
        </p:spPr>
      </p:pic>
      <p:pic>
        <p:nvPicPr>
          <p:cNvPr id="8" name="图片 7" descr="屏幕快照 2017-02-03 下午4.34.00.png"/>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516379" y="3192587"/>
            <a:ext cx="1239724" cy="529087"/>
          </a:xfrm>
          <a:prstGeom prst="rect">
            <a:avLst/>
          </a:prstGeom>
        </p:spPr>
      </p:pic>
      <p:pic>
        <p:nvPicPr>
          <p:cNvPr id="10" name="图片 9" descr="espresso_lockup1-289x300.png"/>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5798193" y="1343567"/>
            <a:ext cx="1369547" cy="1421676"/>
          </a:xfrm>
          <a:prstGeom prst="rect">
            <a:avLst/>
          </a:prstGeom>
        </p:spPr>
      </p:pic>
      <p:pic>
        <p:nvPicPr>
          <p:cNvPr id="2050" name="Picture 2" descr="appium 的图像结果"/>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7649786" y="1377199"/>
            <a:ext cx="1219888" cy="1270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两种基本的自动化测试机制</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48080"/>
            <a:ext cx="8323580" cy="1578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Appium是基于UIAutomator框架实现的。Appium测试进程与目标应用进程是分开的，所以不能直接访问目标应用元素属性进行操作，只能模拟触发事件对目标应用进行操作</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Robotium、Espresso、Seledroid是基于Instrumentation框架的，其测试进程与目标应用是在同一个进程中作为两个不同的线程运行的</a:t>
            </a:r>
            <a:endParaRPr lang="zh-CN" altLang="en-US" sz="16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custDataLst>
              <p:tags r:id="rId1"/>
            </p:custDataLst>
          </p:nvPr>
        </p:nvPicPr>
        <p:blipFill>
          <a:blip r:embed="rId2"/>
          <a:stretch>
            <a:fillRect/>
          </a:stretch>
        </p:blipFill>
        <p:spPr>
          <a:xfrm>
            <a:off x="676910" y="2778125"/>
            <a:ext cx="7191375" cy="2210435"/>
          </a:xfrm>
          <a:prstGeom prst="rect">
            <a:avLst/>
          </a:prstGeom>
        </p:spPr>
      </p:pic>
    </p:spTree>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几款常见的测试工具比较</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Picture 2" descr="查看源图像"/>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058035" y="971550"/>
            <a:ext cx="5205095" cy="4061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sz="2400" dirty="0">
                <a:sym typeface="+mn-ea"/>
              </a:rPr>
              <a:t>Instrumentation框架</a:t>
            </a:r>
            <a:endParaRPr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Android测试环境的核心是Instrumentation框架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在这个框架下，测试程序可以精确控制应用程序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可以在主程序启动之前创建模拟的系统对象；可以控制应用程序的多个生命周期；可以发送UI事件给应用程序；</a:t>
            </a:r>
            <a:r>
              <a:rPr lang="zh-CN" altLang="en-US" sz="2000" dirty="0">
                <a:latin typeface="微软雅黑" panose="020B0503020204020204" pitchFamily="34" charset="-122"/>
                <a:ea typeface="微软雅黑" panose="020B0503020204020204" pitchFamily="34" charset="-122"/>
              </a:rPr>
              <a:t>可以在执行期间检查程序状态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Instrumentation框架通过将主程序和测试程序运行在同一个进程来实现这些功能。</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11825" y="770890"/>
            <a:ext cx="3319145"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通过签名让系统认为测试App和被测App是同一个进程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myAppTests.apk通过Instrumentation技术控制被测myApp.apk</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myAppTests.apk的运行由</a:t>
            </a:r>
            <a:r>
              <a:rPr lang="en-US" altLang="zh-CN" sz="1800" dirty="0">
                <a:latin typeface="微软雅黑" panose="020B0503020204020204" pitchFamily="34" charset="-122"/>
                <a:ea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rPr>
              <a:t>nstrumentationTestRunner控制</a:t>
            </a:r>
            <a:endParaRPr lang="zh-CN" altLang="en-US" sz="1800" dirty="0">
              <a:latin typeface="微软雅黑" panose="020B0503020204020204" pitchFamily="34" charset="-122"/>
              <a:ea typeface="微软雅黑" panose="020B0503020204020204" pitchFamily="34" charset="-122"/>
            </a:endParaRPr>
          </a:p>
        </p:txBody>
      </p:sp>
      <p:pic>
        <p:nvPicPr>
          <p:cNvPr id="5122" name="Picture 2" descr="查看源图像"/>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98425" y="1424940"/>
            <a:ext cx="5562600" cy="3589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I</a:t>
            </a:r>
            <a:r>
              <a:rPr lang="zh-CN" altLang="en-US" sz="2400" dirty="0">
                <a:sym typeface="+mn-ea"/>
              </a:rPr>
              <a:t>nstrumentationTestRunner</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android.test.InstrumentationTestRunner</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创建线程：通过InstrumentationTestRunner创建Instrumentation专属线程InstrumentationThread</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获取线程：通过InstrumentationTestRunner获取线程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执行用例：通过AndroidTestRunner对象循环执行测试用例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通过Instrumentation框架可以直接操作activity的生命周期函数。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这个库已经被</a:t>
            </a:r>
            <a:r>
              <a:rPr lang="zh-CN" altLang="en-US" sz="2000" dirty="0">
                <a:latin typeface="微软雅黑" panose="020B0503020204020204" pitchFamily="34" charset="-122"/>
                <a:ea typeface="微软雅黑" panose="020B0503020204020204" pitchFamily="34" charset="-122"/>
              </a:rPr>
              <a:t>废弃</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I</a:t>
            </a:r>
            <a:r>
              <a:rPr lang="zh-CN" altLang="en-US" sz="2400" dirty="0">
                <a:sym typeface="+mn-ea"/>
              </a:rPr>
              <a:t>nstrumentationTestRunner</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1423035" y="840740"/>
            <a:ext cx="5141595" cy="4090035"/>
          </a:xfrm>
          <a:prstGeom prst="rect">
            <a:avLst/>
          </a:prstGeom>
        </p:spPr>
      </p:pic>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err="1">
                <a:sym typeface="+mn-ea"/>
              </a:rPr>
              <a:t>Monkey</a:t>
            </a:r>
            <a:r>
              <a:rPr lang="en-US" altLang="zh-CN" sz="2400" dirty="0" err="1">
                <a:sym typeface="+mn-ea"/>
              </a:rPr>
              <a:t>Runner</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MonkeyRunner</a:t>
            </a:r>
            <a:r>
              <a:rPr lang="zh-CN" altLang="en-US" sz="2000" dirty="0">
                <a:latin typeface="微软雅黑" panose="020B0503020204020204" pitchFamily="34" charset="-122"/>
                <a:ea typeface="微软雅黑" panose="020B0503020204020204" pitchFamily="34" charset="-122"/>
              </a:rPr>
              <a:t>工具提供了一套</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，它可以在安卓代码之外控制安卓设备或模拟器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MonkeyRunner</a:t>
            </a:r>
            <a:r>
              <a:rPr lang="zh-CN" altLang="en-US" sz="2000" dirty="0">
                <a:latin typeface="微软雅黑" panose="020B0503020204020204" pitchFamily="34" charset="-122"/>
                <a:ea typeface="微软雅黑" panose="020B0503020204020204" pitchFamily="34" charset="-122"/>
              </a:rPr>
              <a:t>你可以编写</a:t>
            </a:r>
            <a:r>
              <a:rPr lang="en-US" altLang="zh-CN" sz="2000" dirty="0">
                <a:latin typeface="微软雅黑" panose="020B0503020204020204" pitchFamily="34" charset="-122"/>
                <a:ea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rPr>
              <a:t>程序来让安卓安装应用程序，运行程序，进行模拟按键，截图等</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347345" y="4055110"/>
            <a:ext cx="8235950" cy="825500"/>
          </a:xfrm>
          <a:prstGeom prst="rect">
            <a:avLst/>
          </a:prstGeom>
        </p:spPr>
      </p:pic>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例子：连接设备，安装应用，运行，操纵按键并截图</a:t>
            </a:r>
            <a:endParaRPr kumimoji="1" lang="en-US" altLang="zh-CN" sz="2400" dirty="0" err="1">
              <a:sym typeface="+mn-ea"/>
            </a:endParaRPr>
          </a:p>
        </p:txBody>
      </p:sp>
      <p:pic>
        <p:nvPicPr>
          <p:cNvPr id="5" name="图片 4"/>
          <p:cNvPicPr>
            <a:picLocks noChangeAspect="1"/>
          </p:cNvPicPr>
          <p:nvPr>
            <p:custDataLst>
              <p:tags r:id="rId1"/>
            </p:custDataLst>
          </p:nvPr>
        </p:nvPicPr>
        <p:blipFill>
          <a:blip r:embed="rId2"/>
          <a:stretch>
            <a:fillRect/>
          </a:stretch>
        </p:blipFill>
        <p:spPr>
          <a:xfrm>
            <a:off x="1193800" y="808355"/>
            <a:ext cx="5485130" cy="4192905"/>
          </a:xfrm>
          <a:prstGeom prst="rect">
            <a:avLst/>
          </a:prstGeom>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334645" y="1035685"/>
            <a:ext cx="8077200" cy="374015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668"/>
            <a:ext cx="823468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产品质量包括功能适应性，兼容性，性能，安全性，可靠性和</a:t>
            </a:r>
            <a:r>
              <a:rPr lang="zh-CN" altLang="en-US" sz="2000" dirty="0">
                <a:latin typeface="微软雅黑" panose="020B0503020204020204" pitchFamily="34" charset="-122"/>
                <a:ea typeface="微软雅黑" panose="020B0503020204020204" pitchFamily="34" charset="-122"/>
              </a:rPr>
              <a:t>易用性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对应的系统测试也分为功能测试，兼容性测试，性能测试，安全性测试，可靠性测试和易用性</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后面的</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种测试是非功能的，在第</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章详细</a:t>
            </a:r>
            <a:r>
              <a:rPr lang="zh-CN" altLang="en-US" sz="2000" dirty="0">
                <a:latin typeface="微软雅黑" panose="020B0503020204020204" pitchFamily="34" charset="-122"/>
                <a:ea typeface="微软雅黑" panose="020B0503020204020204" pitchFamily="34" charset="-122"/>
              </a:rPr>
              <a:t>叙述</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5732" y="853011"/>
            <a:ext cx="7732116" cy="895350"/>
          </a:xfrm>
        </p:spPr>
        <p:txBody>
          <a:bodyPr>
            <a:normAutofit/>
          </a:bodyPr>
          <a:lstStyle/>
          <a:p>
            <a:r>
              <a:rPr lang="en-US" altLang="zh-CN" sz="4800" b="1" dirty="0">
                <a:solidFill>
                  <a:schemeClr val="accent2">
                    <a:lumMod val="75000"/>
                  </a:schemeClr>
                </a:solidFill>
              </a:rPr>
              <a:t>6.3</a:t>
            </a:r>
            <a:r>
              <a:rPr lang="zh-CN" altLang="en-US" sz="4800" b="1" dirty="0">
                <a:solidFill>
                  <a:schemeClr val="accent2">
                    <a:lumMod val="75000"/>
                  </a:schemeClr>
                </a:solidFill>
              </a:rPr>
              <a:t> 回归</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回归</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回归测试在已经开发并测试过的软件发生改变之后进行，对这些软件再次进行功能或肺功能的测试，以保证程序的行为与预期相符</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这些改变包括修改</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，软件增强，配置改变或者重要部件的更换</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回归缺陷：原来正常工作的功能，没有发生需求变化，而由于受其它改动影响而产生的问题</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回归测试就是为了发现回归缺陷而进行的测试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测试自动化对于回归测试很重要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回归测试的</a:t>
            </a:r>
            <a:r>
              <a:rPr kumimoji="1" lang="zh-CN" altLang="en-US" sz="2400" dirty="0" err="1">
                <a:sym typeface="+mn-ea"/>
              </a:rPr>
              <a:t>必要性</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176655" y="983615"/>
            <a:ext cx="6159500" cy="3797300"/>
          </a:xfrm>
          <a:prstGeom prst="rect">
            <a:avLst/>
          </a:prstGeom>
        </p:spPr>
      </p:pic>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回归测试</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每次回归测试都重新运行完整的测试是不切实际的，需要选择测试用例。一般有限选择可能带来质量风险的测试用例。往往采用以下</a:t>
            </a:r>
            <a:r>
              <a:rPr lang="zh-CN" altLang="en-US" sz="2000" dirty="0">
                <a:latin typeface="微软雅黑" panose="020B0503020204020204" pitchFamily="34" charset="-122"/>
                <a:ea typeface="微软雅黑" panose="020B0503020204020204" pitchFamily="34" charset="-122"/>
              </a:rPr>
              <a:t>策略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再测试所有测试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基于风险选择测试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基于操作剖面选择测试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再测试修改的</a:t>
            </a:r>
            <a:r>
              <a:rPr lang="zh-CN" altLang="en-US" sz="2000" dirty="0">
                <a:latin typeface="微软雅黑" panose="020B0503020204020204" pitchFamily="34" charset="-122"/>
                <a:ea typeface="微软雅黑" panose="020B0503020204020204" pitchFamily="34" charset="-122"/>
              </a:rPr>
              <a:t>部分</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6.4</a:t>
            </a:r>
            <a:r>
              <a:rPr lang="zh-CN" altLang="en-US" sz="4800" b="1" dirty="0">
                <a:solidFill>
                  <a:schemeClr val="accent2">
                    <a:lumMod val="75000"/>
                  </a:schemeClr>
                </a:solidFill>
              </a:rPr>
              <a:t>  精准</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建立软件功能和软件代码之间的关联，建立代码和测试用例的映射</a:t>
            </a:r>
            <a:r>
              <a:rPr lang="zh-CN" altLang="en-US" sz="2000" dirty="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在回归测试中，首先比较新的代码和旧的代码的差异，然后定位被改动的代码，并分析收到影响的代码，并根据已有的代码和测试用例的映射选择回归测试的测试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本章</a:t>
            </a:r>
            <a:r>
              <a:rPr kumimoji="1" lang="zh-CN" altLang="en-US" sz="2400" dirty="0" err="1">
                <a:sym typeface="+mn-ea"/>
              </a:rPr>
              <a:t>小节</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系统功能测试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功能测试自动化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回归测试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精准测试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76798" y="1921824"/>
            <a:ext cx="3658214" cy="994172"/>
          </a:xfrm>
        </p:spPr>
        <p:txBody>
          <a:bodyPr/>
          <a:lstStyle/>
          <a:p>
            <a:pPr>
              <a:lnSpc>
                <a:spcPct val="110000"/>
              </a:lnSpc>
            </a:pPr>
            <a:r>
              <a:rPr lang="en-US" b="1" dirty="0">
                <a:solidFill>
                  <a:srgbClr val="435CC8"/>
                </a:solidFill>
                <a:latin typeface="微软雅黑" panose="020B0503020204020204" pitchFamily="34" charset="-122"/>
                <a:ea typeface="微软雅黑" panose="020B0503020204020204" pitchFamily="34" charset="-122"/>
              </a:rPr>
              <a:t>Q&amp;A</a:t>
            </a:r>
            <a:endParaRPr lang="en-US" b="1" dirty="0">
              <a:solidFill>
                <a:srgbClr val="435CC8"/>
              </a:solidFill>
              <a:latin typeface="微软雅黑" panose="020B0503020204020204" pitchFamily="34" charset="-122"/>
              <a:ea typeface="微软雅黑" panose="020B0503020204020204" pitchFamily="34" charset="-122"/>
            </a:endParaRPr>
          </a:p>
        </p:txBody>
      </p:sp>
      <p:sp>
        <p:nvSpPr>
          <p:cNvPr id="2" name="文本占位符 1"/>
          <p:cNvSpPr/>
          <p:nvPr>
            <p:ph type="body" sz="quarter" idx="14"/>
          </p:nvPr>
        </p:nvSpPr>
        <p:spPr/>
        <p:txBody>
          <a:bodyPr/>
          <a:p>
            <a:endParaRPr lang="zh-CN" altLang="en-US"/>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功能测试可以发生在单元测试，也可以发生在系统</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单元测试中的功能测试，其目的是保证所测试的独立模块的功能是正确的，主要从输入输出赖判断是否满足设计</a:t>
            </a:r>
            <a:r>
              <a:rPr lang="zh-CN" altLang="en-US" sz="2000" dirty="0">
                <a:latin typeface="微软雅黑" panose="020B0503020204020204" pitchFamily="34" charset="-122"/>
                <a:ea typeface="微软雅黑" panose="020B0503020204020204" pitchFamily="34" charset="-122"/>
              </a:rPr>
              <a:t>要求</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系统测试中的功能测试，要考虑模块间的相互作用和系统的应用环境，其衡量标准是规格说明书，需要模拟用户完成完整的</a:t>
            </a:r>
            <a:r>
              <a:rPr lang="zh-CN" altLang="en-US" sz="2000" dirty="0">
                <a:latin typeface="微软雅黑" panose="020B0503020204020204" pitchFamily="34" charset="-122"/>
                <a:ea typeface="微软雅黑" panose="020B0503020204020204" pitchFamily="34" charset="-122"/>
              </a:rPr>
              <a:t>业务</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本</a:t>
            </a:r>
            <a:r>
              <a:rPr lang="zh-CN" altLang="en-US" sz="2000" dirty="0">
                <a:latin typeface="微软雅黑" panose="020B0503020204020204" pitchFamily="34" charset="-122"/>
                <a:ea typeface="微软雅黑" panose="020B0503020204020204" pitchFamily="34" charset="-122"/>
              </a:rPr>
              <a:t>小节主要关注系统测试中的功能</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系统功能测试究竟测什么</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功能（Function）</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界面（UI）</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数据（Data）</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逻辑（Logic）</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接口（API）</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系统功能测试应该考虑哪些</a:t>
            </a:r>
            <a:r>
              <a:rPr kumimoji="1" lang="zh-CN" altLang="en-US" sz="2400" dirty="0" err="1">
                <a:sym typeface="+mn-ea"/>
              </a:rPr>
              <a:t>问题</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51865"/>
            <a:ext cx="2356485" cy="424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rPr>
              <a:t>首先关注如下问题</a:t>
            </a:r>
            <a:endParaRPr lang="zh-CN" altLang="en-US" sz="1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custDataLst>
              <p:tags r:id="rId1"/>
            </p:custDataLst>
          </p:nvPr>
        </p:nvPicPr>
        <p:blipFill>
          <a:blip r:embed="rId2"/>
          <a:stretch>
            <a:fillRect/>
          </a:stretch>
        </p:blipFill>
        <p:spPr>
          <a:xfrm>
            <a:off x="207010" y="1605280"/>
            <a:ext cx="4909185" cy="228346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5050155" y="1440180"/>
            <a:ext cx="4061460" cy="3644265"/>
          </a:xfrm>
          <a:prstGeom prst="rect">
            <a:avLst/>
          </a:prstGeom>
        </p:spPr>
      </p:pic>
      <p:sp>
        <p:nvSpPr>
          <p:cNvPr id="10" name="根据分享大纲以及讲义开头列写的学习要点，依次开始深入讲解。"/>
          <p:cNvSpPr txBox="1"/>
          <p:nvPr>
            <p:custDataLst>
              <p:tags r:id="rId5"/>
            </p:custDataLst>
          </p:nvPr>
        </p:nvSpPr>
        <p:spPr>
          <a:xfrm>
            <a:off x="5287645" y="875348"/>
            <a:ext cx="3028315" cy="424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rPr>
              <a:t>如果进一步要求测试整个</a:t>
            </a:r>
            <a:r>
              <a:rPr lang="zh-CN" altLang="en-US" sz="1400" dirty="0">
                <a:latin typeface="微软雅黑" panose="020B0503020204020204" pitchFamily="34" charset="-122"/>
                <a:ea typeface="微软雅黑" panose="020B0503020204020204" pitchFamily="34" charset="-122"/>
              </a:rPr>
              <a:t>系统</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6699</Words>
  <Application>WPS 演示</Application>
  <PresentationFormat>全屏显示(16:9)</PresentationFormat>
  <Paragraphs>320</Paragraphs>
  <Slides>67</Slides>
  <Notes>38</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67</vt:i4>
      </vt:variant>
    </vt:vector>
  </HeadingPairs>
  <TitlesOfParts>
    <vt:vector size="86"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Tahoma</vt:lpstr>
      <vt:lpstr>Arial Unicode MS</vt:lpstr>
      <vt:lpstr>Yuanti SC</vt:lpstr>
      <vt:lpstr>等线</vt:lpstr>
      <vt:lpstr>Office 主题​​</vt:lpstr>
      <vt:lpstr>软件测试</vt:lpstr>
      <vt:lpstr>第5章回顾</vt:lpstr>
      <vt:lpstr>PowerPoint 演示文稿</vt:lpstr>
      <vt:lpstr>6.1 系统功能测试</vt:lpstr>
      <vt:lpstr>PowerPoint 演示文稿</vt:lpstr>
      <vt:lpstr>PowerPoint 演示文稿</vt:lpstr>
      <vt:lpstr>PowerPoint 演示文稿</vt:lpstr>
      <vt:lpstr>系统功能测试究竟测什么</vt:lpstr>
      <vt:lpstr>系统功能测试应该考虑哪些问题</vt:lpstr>
      <vt:lpstr>系统功能测试的基本思路</vt:lpstr>
      <vt:lpstr>PowerPoint 演示文稿</vt:lpstr>
      <vt:lpstr>功能测试要点</vt:lpstr>
      <vt:lpstr>PowerPoint 演示文稿</vt:lpstr>
      <vt:lpstr>面向接口的功能测试 </vt:lpstr>
      <vt:lpstr>http接口</vt:lpstr>
      <vt:lpstr>web service接口</vt:lpstr>
      <vt:lpstr>PowerPoint 演示文稿</vt:lpstr>
      <vt:lpstr>PowerPoint 演示文稿</vt:lpstr>
      <vt:lpstr>PowerPoint 演示文稿</vt:lpstr>
      <vt:lpstr>PowerPoint 演示文稿</vt:lpstr>
      <vt:lpstr>RESTful接口</vt:lpstr>
      <vt:lpstr>面向UI的功能测试</vt:lpstr>
      <vt:lpstr>6.2 功能测试自动化 </vt:lpstr>
      <vt:lpstr>功能测试自动化</vt:lpstr>
      <vt:lpstr>分层自动化测试</vt:lpstr>
      <vt:lpstr>PowerPoint 演示文稿</vt:lpstr>
      <vt:lpstr>PowerPoint 演示文稿</vt:lpstr>
      <vt:lpstr>基于接口的自动化测试</vt:lpstr>
      <vt:lpstr>PowerPoint 演示文稿</vt:lpstr>
      <vt:lpstr>postman</vt:lpstr>
      <vt:lpstr>Send requrest</vt:lpstr>
      <vt:lpstr>创建并发起http请求</vt:lpstr>
      <vt:lpstr>创建并发送XML请求</vt:lpstr>
      <vt:lpstr>传递参数</vt:lpstr>
      <vt:lpstr>发送SOAP请求</vt:lpstr>
      <vt:lpstr>编写脚本</vt:lpstr>
      <vt:lpstr>编写测试脚本</vt:lpstr>
      <vt:lpstr>PowerPoint 演示文稿</vt:lpstr>
      <vt:lpstr>其他</vt:lpstr>
      <vt:lpstr>Web客户端的UI自动化测试-基于selenium测试框架</vt:lpstr>
      <vt:lpstr>PowerPoint 演示文稿</vt:lpstr>
      <vt:lpstr>PowerPoint 演示文稿</vt:lpstr>
      <vt:lpstr>PowerPoint 演示文稿</vt:lpstr>
      <vt:lpstr>Web客户端的UI自动化测试-基于Cypress测试框架</vt:lpstr>
      <vt:lpstr>PowerPoint 演示文稿</vt:lpstr>
      <vt:lpstr>Cypress架构</vt:lpstr>
      <vt:lpstr>例子</vt:lpstr>
      <vt:lpstr>PowerPoint 演示文稿</vt:lpstr>
      <vt:lpstr>Cypress执行</vt:lpstr>
      <vt:lpstr>Android App UI自动化测试</vt:lpstr>
      <vt:lpstr>两种基本的自动化测试机制</vt:lpstr>
      <vt:lpstr>几款常见的测试工具比较</vt:lpstr>
      <vt:lpstr>Instrumentation框架</vt:lpstr>
      <vt:lpstr>PowerPoint 演示文稿</vt:lpstr>
      <vt:lpstr>InstrumentationTestRunner</vt:lpstr>
      <vt:lpstr>InstrumentationTestRunner</vt:lpstr>
      <vt:lpstr>MonkeyRunner</vt:lpstr>
      <vt:lpstr>例子：连接设备，安装应用，运行，操纵按键并截图</vt:lpstr>
      <vt:lpstr>PowerPoint 演示文稿</vt:lpstr>
      <vt:lpstr>6.3 回归测试</vt:lpstr>
      <vt:lpstr>回归测试</vt:lpstr>
      <vt:lpstr>回归测试的必要性</vt:lpstr>
      <vt:lpstr>回归测试方法</vt:lpstr>
      <vt:lpstr>6.4  精准测试</vt:lpstr>
      <vt:lpstr>PowerPoint 演示文稿</vt:lpstr>
      <vt:lpstr>本章小节</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633</cp:revision>
  <dcterms:created xsi:type="dcterms:W3CDTF">2020-06-18T01:06:00Z</dcterms:created>
  <dcterms:modified xsi:type="dcterms:W3CDTF">2024-05-21T07:49:42Z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